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75" r:id="rId5"/>
    <p:sldId id="258" r:id="rId6"/>
    <p:sldId id="276" r:id="rId7"/>
    <p:sldId id="260" r:id="rId8"/>
    <p:sldId id="259" r:id="rId9"/>
    <p:sldId id="261" r:id="rId10"/>
    <p:sldId id="263" r:id="rId11"/>
    <p:sldId id="265" r:id="rId12"/>
    <p:sldId id="266" r:id="rId13"/>
    <p:sldId id="268" r:id="rId14"/>
    <p:sldId id="267" r:id="rId15"/>
    <p:sldId id="269" r:id="rId16"/>
    <p:sldId id="273" r:id="rId17"/>
    <p:sldId id="274" r:id="rId18"/>
    <p:sldId id="271" r:id="rId19"/>
    <p:sldId id="272" r:id="rId20"/>
    <p:sldId id="279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4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D70B39-65B2-2643-AF2A-55D445C5BA67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A67962-9D06-F144-BDA5-F9F133220B12}">
      <dgm:prSet phldrT="[Text]"/>
      <dgm:spPr/>
      <dgm:t>
        <a:bodyPr/>
        <a:lstStyle/>
        <a:p>
          <a:r>
            <a:rPr lang="en-US" dirty="0"/>
            <a:t>Session Beans</a:t>
          </a:r>
        </a:p>
      </dgm:t>
    </dgm:pt>
    <dgm:pt modelId="{BAF6DA4A-6AE8-1640-A907-61D238D65482}" type="parTrans" cxnId="{B5CABA80-42C4-1344-93B3-15C01E0AE46C}">
      <dgm:prSet/>
      <dgm:spPr/>
      <dgm:t>
        <a:bodyPr/>
        <a:lstStyle/>
        <a:p>
          <a:endParaRPr lang="en-US"/>
        </a:p>
      </dgm:t>
    </dgm:pt>
    <dgm:pt modelId="{5E918164-C7A5-2444-8A4E-E431F3D15308}" type="sibTrans" cxnId="{B5CABA80-42C4-1344-93B3-15C01E0AE46C}">
      <dgm:prSet/>
      <dgm:spPr/>
      <dgm:t>
        <a:bodyPr/>
        <a:lstStyle/>
        <a:p>
          <a:endParaRPr lang="en-US"/>
        </a:p>
      </dgm:t>
    </dgm:pt>
    <dgm:pt modelId="{1C5CB72D-CDB3-304E-8053-17E3AEFF8919}">
      <dgm:prSet phldrT="[Text]"/>
      <dgm:spPr/>
      <dgm:t>
        <a:bodyPr/>
        <a:lstStyle/>
        <a:p>
          <a:r>
            <a:rPr lang="en-US" dirty="0"/>
            <a:t>Entity Beans</a:t>
          </a:r>
        </a:p>
      </dgm:t>
    </dgm:pt>
    <dgm:pt modelId="{7F8B457B-9810-5A49-B170-6885E359A7CC}" type="parTrans" cxnId="{35595C7F-C13A-7644-9E68-7B4534531637}">
      <dgm:prSet/>
      <dgm:spPr/>
      <dgm:t>
        <a:bodyPr/>
        <a:lstStyle/>
        <a:p>
          <a:endParaRPr lang="en-US"/>
        </a:p>
      </dgm:t>
    </dgm:pt>
    <dgm:pt modelId="{71E67DE8-9EF6-2441-AF2E-1FE45FB56D5D}" type="sibTrans" cxnId="{35595C7F-C13A-7644-9E68-7B4534531637}">
      <dgm:prSet/>
      <dgm:spPr/>
      <dgm:t>
        <a:bodyPr/>
        <a:lstStyle/>
        <a:p>
          <a:endParaRPr lang="en-US"/>
        </a:p>
      </dgm:t>
    </dgm:pt>
    <dgm:pt modelId="{8D8C2E3C-56CE-D746-BC84-6C6D314573F2}">
      <dgm:prSet phldrT="[Text]"/>
      <dgm:spPr/>
      <dgm:t>
        <a:bodyPr/>
        <a:lstStyle/>
        <a:p>
          <a:r>
            <a:rPr lang="en-US" dirty="0"/>
            <a:t>JMS</a:t>
          </a:r>
        </a:p>
      </dgm:t>
    </dgm:pt>
    <dgm:pt modelId="{C81F0E1A-CEFB-CA43-A16B-87CEEB2E5E1D}" type="parTrans" cxnId="{97CA0BA8-FFDF-9B44-AB8D-B8F29D3B1059}">
      <dgm:prSet/>
      <dgm:spPr/>
      <dgm:t>
        <a:bodyPr/>
        <a:lstStyle/>
        <a:p>
          <a:endParaRPr lang="en-US"/>
        </a:p>
      </dgm:t>
    </dgm:pt>
    <dgm:pt modelId="{6798A24F-9A4D-0E4C-857E-D343D1CB3AA5}" type="sibTrans" cxnId="{97CA0BA8-FFDF-9B44-AB8D-B8F29D3B1059}">
      <dgm:prSet/>
      <dgm:spPr/>
      <dgm:t>
        <a:bodyPr/>
        <a:lstStyle/>
        <a:p>
          <a:endParaRPr lang="en-US"/>
        </a:p>
      </dgm:t>
    </dgm:pt>
    <dgm:pt modelId="{CF6F888E-790D-A442-86F8-908341E906B1}">
      <dgm:prSet phldrT="[Text]"/>
      <dgm:spPr/>
      <dgm:t>
        <a:bodyPr/>
        <a:lstStyle/>
        <a:p>
          <a:r>
            <a:rPr lang="en-US" dirty="0"/>
            <a:t>Simple (Web/REST) Container</a:t>
          </a:r>
        </a:p>
      </dgm:t>
    </dgm:pt>
    <dgm:pt modelId="{EF94F001-7927-2043-9730-7EBC2808AAB8}" type="parTrans" cxnId="{D7335804-9865-474F-A400-9E988061E3AF}">
      <dgm:prSet/>
      <dgm:spPr/>
      <dgm:t>
        <a:bodyPr/>
        <a:lstStyle/>
        <a:p>
          <a:endParaRPr lang="en-US"/>
        </a:p>
      </dgm:t>
    </dgm:pt>
    <dgm:pt modelId="{48AEC42E-E760-4D43-88A0-28F3D703D43E}" type="sibTrans" cxnId="{D7335804-9865-474F-A400-9E988061E3AF}">
      <dgm:prSet/>
      <dgm:spPr/>
      <dgm:t>
        <a:bodyPr/>
        <a:lstStyle/>
        <a:p>
          <a:endParaRPr lang="en-US"/>
        </a:p>
      </dgm:t>
    </dgm:pt>
    <dgm:pt modelId="{2591414A-FCD8-0244-8673-DE01C7C23F5E}" type="pres">
      <dgm:prSet presAssocID="{BFD70B39-65B2-2643-AF2A-55D445C5BA67}" presName="Name0" presStyleCnt="0">
        <dgm:presLayoutVars>
          <dgm:chMax val="4"/>
          <dgm:resizeHandles val="exact"/>
        </dgm:presLayoutVars>
      </dgm:prSet>
      <dgm:spPr/>
    </dgm:pt>
    <dgm:pt modelId="{67B2F1ED-9469-8540-864C-93E19533C294}" type="pres">
      <dgm:prSet presAssocID="{BFD70B39-65B2-2643-AF2A-55D445C5BA67}" presName="ellipse" presStyleLbl="trBgShp" presStyleIdx="0" presStyleCnt="1"/>
      <dgm:spPr/>
    </dgm:pt>
    <dgm:pt modelId="{CC091DAC-462D-CF4F-8C76-4945F6C36B61}" type="pres">
      <dgm:prSet presAssocID="{BFD70B39-65B2-2643-AF2A-55D445C5BA67}" presName="arrow1" presStyleLbl="fgShp" presStyleIdx="0" presStyleCnt="1"/>
      <dgm:spPr/>
    </dgm:pt>
    <dgm:pt modelId="{72CB051F-6A3C-5E4A-9E28-268B8C19CFD0}" type="pres">
      <dgm:prSet presAssocID="{BFD70B39-65B2-2643-AF2A-55D445C5BA67}" presName="rectangle" presStyleLbl="revTx" presStyleIdx="0" presStyleCnt="1">
        <dgm:presLayoutVars>
          <dgm:bulletEnabled val="1"/>
        </dgm:presLayoutVars>
      </dgm:prSet>
      <dgm:spPr/>
    </dgm:pt>
    <dgm:pt modelId="{E5C87A70-66C1-0544-A618-8C8832251A3F}" type="pres">
      <dgm:prSet presAssocID="{1C5CB72D-CDB3-304E-8053-17E3AEFF8919}" presName="item1" presStyleLbl="node1" presStyleIdx="0" presStyleCnt="3">
        <dgm:presLayoutVars>
          <dgm:bulletEnabled val="1"/>
        </dgm:presLayoutVars>
      </dgm:prSet>
      <dgm:spPr/>
    </dgm:pt>
    <dgm:pt modelId="{C3226216-1FE6-C645-8BDA-6A1BD4A2F0B4}" type="pres">
      <dgm:prSet presAssocID="{8D8C2E3C-56CE-D746-BC84-6C6D314573F2}" presName="item2" presStyleLbl="node1" presStyleIdx="1" presStyleCnt="3">
        <dgm:presLayoutVars>
          <dgm:bulletEnabled val="1"/>
        </dgm:presLayoutVars>
      </dgm:prSet>
      <dgm:spPr/>
    </dgm:pt>
    <dgm:pt modelId="{02702FE2-BC51-EC4F-8AE4-3A2850BC4C5B}" type="pres">
      <dgm:prSet presAssocID="{CF6F888E-790D-A442-86F8-908341E906B1}" presName="item3" presStyleLbl="node1" presStyleIdx="2" presStyleCnt="3">
        <dgm:presLayoutVars>
          <dgm:bulletEnabled val="1"/>
        </dgm:presLayoutVars>
      </dgm:prSet>
      <dgm:spPr/>
    </dgm:pt>
    <dgm:pt modelId="{C4D01910-ED12-ED43-8343-D0A5AB7B3702}" type="pres">
      <dgm:prSet presAssocID="{BFD70B39-65B2-2643-AF2A-55D445C5BA67}" presName="funnel" presStyleLbl="trAlignAcc1" presStyleIdx="0" presStyleCnt="1"/>
      <dgm:spPr/>
    </dgm:pt>
  </dgm:ptLst>
  <dgm:cxnLst>
    <dgm:cxn modelId="{D7335804-9865-474F-A400-9E988061E3AF}" srcId="{BFD70B39-65B2-2643-AF2A-55D445C5BA67}" destId="{CF6F888E-790D-A442-86F8-908341E906B1}" srcOrd="3" destOrd="0" parTransId="{EF94F001-7927-2043-9730-7EBC2808AAB8}" sibTransId="{48AEC42E-E760-4D43-88A0-28F3D703D43E}"/>
    <dgm:cxn modelId="{44C60428-CB18-294A-A0FD-0D79B43650EA}" type="presOf" srcId="{8D8C2E3C-56CE-D746-BC84-6C6D314573F2}" destId="{E5C87A70-66C1-0544-A618-8C8832251A3F}" srcOrd="0" destOrd="0" presId="urn:microsoft.com/office/officeart/2005/8/layout/funnel1"/>
    <dgm:cxn modelId="{6DA1E23E-3BB1-6A4F-B963-53DB3B617683}" type="presOf" srcId="{BFD70B39-65B2-2643-AF2A-55D445C5BA67}" destId="{2591414A-FCD8-0244-8673-DE01C7C23F5E}" srcOrd="0" destOrd="0" presId="urn:microsoft.com/office/officeart/2005/8/layout/funnel1"/>
    <dgm:cxn modelId="{B0DF077F-EF86-744D-98AF-0CEF896D3828}" type="presOf" srcId="{E9A67962-9D06-F144-BDA5-F9F133220B12}" destId="{02702FE2-BC51-EC4F-8AE4-3A2850BC4C5B}" srcOrd="0" destOrd="0" presId="urn:microsoft.com/office/officeart/2005/8/layout/funnel1"/>
    <dgm:cxn modelId="{35595C7F-C13A-7644-9E68-7B4534531637}" srcId="{BFD70B39-65B2-2643-AF2A-55D445C5BA67}" destId="{1C5CB72D-CDB3-304E-8053-17E3AEFF8919}" srcOrd="1" destOrd="0" parTransId="{7F8B457B-9810-5A49-B170-6885E359A7CC}" sibTransId="{71E67DE8-9EF6-2441-AF2E-1FE45FB56D5D}"/>
    <dgm:cxn modelId="{B5CABA80-42C4-1344-93B3-15C01E0AE46C}" srcId="{BFD70B39-65B2-2643-AF2A-55D445C5BA67}" destId="{E9A67962-9D06-F144-BDA5-F9F133220B12}" srcOrd="0" destOrd="0" parTransId="{BAF6DA4A-6AE8-1640-A907-61D238D65482}" sibTransId="{5E918164-C7A5-2444-8A4E-E431F3D15308}"/>
    <dgm:cxn modelId="{97CA0BA8-FFDF-9B44-AB8D-B8F29D3B1059}" srcId="{BFD70B39-65B2-2643-AF2A-55D445C5BA67}" destId="{8D8C2E3C-56CE-D746-BC84-6C6D314573F2}" srcOrd="2" destOrd="0" parTransId="{C81F0E1A-CEFB-CA43-A16B-87CEEB2E5E1D}" sibTransId="{6798A24F-9A4D-0E4C-857E-D343D1CB3AA5}"/>
    <dgm:cxn modelId="{DAE104E6-AE4C-0347-8F10-E77B806C5E6C}" type="presOf" srcId="{1C5CB72D-CDB3-304E-8053-17E3AEFF8919}" destId="{C3226216-1FE6-C645-8BDA-6A1BD4A2F0B4}" srcOrd="0" destOrd="0" presId="urn:microsoft.com/office/officeart/2005/8/layout/funnel1"/>
    <dgm:cxn modelId="{B7B290F7-CD20-9545-B8F9-5880D40D5A0F}" type="presOf" srcId="{CF6F888E-790D-A442-86F8-908341E906B1}" destId="{72CB051F-6A3C-5E4A-9E28-268B8C19CFD0}" srcOrd="0" destOrd="0" presId="urn:microsoft.com/office/officeart/2005/8/layout/funnel1"/>
    <dgm:cxn modelId="{FE34BFCE-1AA4-9C45-8BC9-366BF60F5C78}" type="presParOf" srcId="{2591414A-FCD8-0244-8673-DE01C7C23F5E}" destId="{67B2F1ED-9469-8540-864C-93E19533C294}" srcOrd="0" destOrd="0" presId="urn:microsoft.com/office/officeart/2005/8/layout/funnel1"/>
    <dgm:cxn modelId="{C2C2B56D-A398-1645-A197-784D999A2BDA}" type="presParOf" srcId="{2591414A-FCD8-0244-8673-DE01C7C23F5E}" destId="{CC091DAC-462D-CF4F-8C76-4945F6C36B61}" srcOrd="1" destOrd="0" presId="urn:microsoft.com/office/officeart/2005/8/layout/funnel1"/>
    <dgm:cxn modelId="{0887E7FA-650A-1442-A037-EDB5368F68A6}" type="presParOf" srcId="{2591414A-FCD8-0244-8673-DE01C7C23F5E}" destId="{72CB051F-6A3C-5E4A-9E28-268B8C19CFD0}" srcOrd="2" destOrd="0" presId="urn:microsoft.com/office/officeart/2005/8/layout/funnel1"/>
    <dgm:cxn modelId="{6EA047CB-8C73-A847-9A99-2621C449F649}" type="presParOf" srcId="{2591414A-FCD8-0244-8673-DE01C7C23F5E}" destId="{E5C87A70-66C1-0544-A618-8C8832251A3F}" srcOrd="3" destOrd="0" presId="urn:microsoft.com/office/officeart/2005/8/layout/funnel1"/>
    <dgm:cxn modelId="{BB2D8DCD-F050-3941-9B52-EC885E915857}" type="presParOf" srcId="{2591414A-FCD8-0244-8673-DE01C7C23F5E}" destId="{C3226216-1FE6-C645-8BDA-6A1BD4A2F0B4}" srcOrd="4" destOrd="0" presId="urn:microsoft.com/office/officeart/2005/8/layout/funnel1"/>
    <dgm:cxn modelId="{EBF8AD4A-4865-C749-9FDC-E453C8A1A32E}" type="presParOf" srcId="{2591414A-FCD8-0244-8673-DE01C7C23F5E}" destId="{02702FE2-BC51-EC4F-8AE4-3A2850BC4C5B}" srcOrd="5" destOrd="0" presId="urn:microsoft.com/office/officeart/2005/8/layout/funnel1"/>
    <dgm:cxn modelId="{826BF707-ABB9-1E4F-AA15-F54941B6675D}" type="presParOf" srcId="{2591414A-FCD8-0244-8673-DE01C7C23F5E}" destId="{C4D01910-ED12-ED43-8343-D0A5AB7B370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2F1ED-9469-8540-864C-93E19533C294}">
      <dsp:nvSpPr>
        <dsp:cNvPr id="0" name=""/>
        <dsp:cNvSpPr/>
      </dsp:nvSpPr>
      <dsp:spPr>
        <a:xfrm>
          <a:off x="998802" y="145852"/>
          <a:ext cx="2894602" cy="100525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91DAC-462D-CF4F-8C76-4945F6C36B61}">
      <dsp:nvSpPr>
        <dsp:cNvPr id="0" name=""/>
        <dsp:cNvSpPr/>
      </dsp:nvSpPr>
      <dsp:spPr>
        <a:xfrm>
          <a:off x="2170107" y="2607386"/>
          <a:ext cx="560969" cy="35902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B051F-6A3C-5E4A-9E28-268B8C19CFD0}">
      <dsp:nvSpPr>
        <dsp:cNvPr id="0" name=""/>
        <dsp:cNvSpPr/>
      </dsp:nvSpPr>
      <dsp:spPr>
        <a:xfrm>
          <a:off x="1104265" y="2894602"/>
          <a:ext cx="2692653" cy="673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(Web/REST) Container</a:t>
          </a:r>
        </a:p>
      </dsp:txBody>
      <dsp:txXfrm>
        <a:off x="1104265" y="2894602"/>
        <a:ext cx="2692653" cy="673163"/>
      </dsp:txXfrm>
    </dsp:sp>
    <dsp:sp modelId="{E5C87A70-66C1-0544-A618-8C8832251A3F}">
      <dsp:nvSpPr>
        <dsp:cNvPr id="0" name=""/>
        <dsp:cNvSpPr/>
      </dsp:nvSpPr>
      <dsp:spPr>
        <a:xfrm>
          <a:off x="2051181" y="1228747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JMS</a:t>
          </a:r>
        </a:p>
      </dsp:txBody>
      <dsp:txXfrm>
        <a:off x="2199055" y="1376621"/>
        <a:ext cx="713997" cy="713997"/>
      </dsp:txXfrm>
    </dsp:sp>
    <dsp:sp modelId="{C3226216-1FE6-C645-8BDA-6A1BD4A2F0B4}">
      <dsp:nvSpPr>
        <dsp:cNvPr id="0" name=""/>
        <dsp:cNvSpPr/>
      </dsp:nvSpPr>
      <dsp:spPr>
        <a:xfrm>
          <a:off x="1328652" y="471214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Entity Beans</a:t>
          </a:r>
        </a:p>
      </dsp:txBody>
      <dsp:txXfrm>
        <a:off x="1476526" y="619088"/>
        <a:ext cx="713997" cy="713997"/>
      </dsp:txXfrm>
    </dsp:sp>
    <dsp:sp modelId="{02702FE2-BC51-EC4F-8AE4-3A2850BC4C5B}">
      <dsp:nvSpPr>
        <dsp:cNvPr id="0" name=""/>
        <dsp:cNvSpPr/>
      </dsp:nvSpPr>
      <dsp:spPr>
        <a:xfrm>
          <a:off x="2360836" y="227080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Session Beans</a:t>
          </a:r>
        </a:p>
      </dsp:txBody>
      <dsp:txXfrm>
        <a:off x="2508710" y="374954"/>
        <a:ext cx="713997" cy="713997"/>
      </dsp:txXfrm>
    </dsp:sp>
    <dsp:sp modelId="{C4D01910-ED12-ED43-8343-D0A5AB7B3702}">
      <dsp:nvSpPr>
        <dsp:cNvPr id="0" name=""/>
        <dsp:cNvSpPr/>
      </dsp:nvSpPr>
      <dsp:spPr>
        <a:xfrm>
          <a:off x="879877" y="22438"/>
          <a:ext cx="3141429" cy="25131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1161643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86422"/>
            <a:ext cx="11161643" cy="445098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686800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34113D6-E3A4-3846-AABF-0C0162B99E4E}"/>
              </a:ext>
            </a:extLst>
          </p:cNvPr>
          <p:cNvSpPr txBox="1">
            <a:spLocks/>
          </p:cNvSpPr>
          <p:nvPr userDrawn="1"/>
        </p:nvSpPr>
        <p:spPr>
          <a:xfrm>
            <a:off x="9585231" y="630789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 smtClean="0"/>
              <a:pPr/>
              <a:t>5/5/19</a:t>
            </a:fld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F96B30E-0BF2-1E49-807D-5819091A2FCF}"/>
              </a:ext>
            </a:extLst>
          </p:cNvPr>
          <p:cNvSpPr txBox="1">
            <a:spLocks/>
          </p:cNvSpPr>
          <p:nvPr userDrawn="1"/>
        </p:nvSpPr>
        <p:spPr>
          <a:xfrm>
            <a:off x="11226703" y="630789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252"/>
            <a:ext cx="11092070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3248"/>
            <a:ext cx="5410200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7670" y="1686420"/>
            <a:ext cx="5410200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85231" y="6307897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8581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26703" y="630789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culer.services/" TargetMode="External"/><Relationship Id="rId2" Type="http://schemas.openxmlformats.org/officeDocument/2006/relationships/hyperlink" Target="http://cote.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1380-48D6-BC46-AA21-65D5E169A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61E62-66DB-F74F-9170-3693F4057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Venkatt Guhesan</a:t>
            </a:r>
          </a:p>
          <a:p>
            <a:r>
              <a:rPr lang="en-US" dirty="0">
                <a:solidFill>
                  <a:srgbClr val="FFFF00"/>
                </a:solidFill>
              </a:rPr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122734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THE Simple-Container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1087035" y="4965174"/>
            <a:ext cx="391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was the ruler in this domain!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Dependency Injection &amp; Inversion of Control meets modern world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Simplified Software Development &amp; Deployment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F217DA-FC0A-6345-9E18-29BA4F49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266348"/>
              </p:ext>
            </p:extLst>
          </p:nvPr>
        </p:nvGraphicFramePr>
        <p:xfrm>
          <a:off x="375594" y="1292352"/>
          <a:ext cx="4901184" cy="359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05A2882-A537-5945-B87E-B20139BF8E29}"/>
              </a:ext>
            </a:extLst>
          </p:cNvPr>
          <p:cNvSpPr/>
          <p:nvPr/>
        </p:nvSpPr>
        <p:spPr>
          <a:xfrm>
            <a:off x="5276778" y="1330056"/>
            <a:ext cx="634507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But in this world how does one SCALE UP?</a:t>
            </a:r>
          </a:p>
          <a:p>
            <a:pPr algn="ctr"/>
            <a:r>
              <a:rPr lang="en-US" sz="2800" dirty="0"/>
              <a:t>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World looks back in time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Erlang comes to the rescue with Actor-Message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(“little engine that could” from the telecom era)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60373-D6D4-674D-B0A7-303B7FEBEDF0}"/>
              </a:ext>
            </a:extLst>
          </p:cNvPr>
          <p:cNvSpPr txBox="1"/>
          <p:nvPr/>
        </p:nvSpPr>
        <p:spPr>
          <a:xfrm>
            <a:off x="5488247" y="3428385"/>
            <a:ext cx="592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Welcome to the world of Queues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92236A22-2A32-E848-A3A2-E518C779F717}"/>
              </a:ext>
            </a:extLst>
          </p:cNvPr>
          <p:cNvSpPr/>
          <p:nvPr/>
        </p:nvSpPr>
        <p:spPr>
          <a:xfrm rot="16200000">
            <a:off x="7350500" y="3616057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AA93763E-0CA6-2F45-BF28-7388C1F9ECA8}"/>
              </a:ext>
            </a:extLst>
          </p:cNvPr>
          <p:cNvSpPr/>
          <p:nvPr/>
        </p:nvSpPr>
        <p:spPr>
          <a:xfrm rot="16200000">
            <a:off x="7350500" y="4254459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F09D6209-D157-4241-B591-30DBEDE10DFE}"/>
              </a:ext>
            </a:extLst>
          </p:cNvPr>
          <p:cNvSpPr/>
          <p:nvPr/>
        </p:nvSpPr>
        <p:spPr>
          <a:xfrm rot="16200000">
            <a:off x="6356684" y="4252774"/>
            <a:ext cx="365760" cy="28650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D63A98B0-5938-A140-8FA7-60860C668922}"/>
              </a:ext>
            </a:extLst>
          </p:cNvPr>
          <p:cNvSpPr/>
          <p:nvPr/>
        </p:nvSpPr>
        <p:spPr>
          <a:xfrm>
            <a:off x="7423651" y="4541763"/>
            <a:ext cx="219456" cy="4555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26D46B8-6F46-7D4B-9CCE-0B548DEEAADF}"/>
              </a:ext>
            </a:extLst>
          </p:cNvPr>
          <p:cNvSpPr/>
          <p:nvPr/>
        </p:nvSpPr>
        <p:spPr>
          <a:xfrm rot="16200000">
            <a:off x="8455005" y="4891178"/>
            <a:ext cx="365760" cy="286509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B1F0-A209-8B45-B1E6-6C43BCE397BE}"/>
              </a:ext>
            </a:extLst>
          </p:cNvPr>
          <p:cNvSpPr txBox="1"/>
          <p:nvPr/>
        </p:nvSpPr>
        <p:spPr>
          <a:xfrm>
            <a:off x="8772690" y="4122050"/>
            <a:ext cx="3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RabbitMQ, ZeroMQ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MuleSoft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Camel etc.</a:t>
            </a:r>
          </a:p>
          <a:p>
            <a:r>
              <a:rPr lang="en-US" dirty="0">
                <a:sym typeface="Wingdings" pitchFamily="2" charset="2"/>
              </a:rPr>
              <a:t> Enterprise Software Bus [ESB]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61B1A4-2CF1-6449-9238-D03D8C69E44E}"/>
              </a:ext>
            </a:extLst>
          </p:cNvPr>
          <p:cNvSpPr txBox="1"/>
          <p:nvPr/>
        </p:nvSpPr>
        <p:spPr>
          <a:xfrm>
            <a:off x="3807229" y="5408205"/>
            <a:ext cx="8262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In between all of this the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00"/>
                </a:solidFill>
              </a:rPr>
              <a:t>web hosting world was shifting to a CLOUD </a:t>
            </a:r>
          </a:p>
        </p:txBody>
      </p:sp>
    </p:spTree>
    <p:extLst>
      <p:ext uri="{BB962C8B-B14F-4D97-AF65-F5344CB8AC3E}">
        <p14:creationId xmlns:p14="http://schemas.microsoft.com/office/powerpoint/2010/main" val="6617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Birth-Of-THE-Cloud vs The enterprise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46613" y="1572740"/>
            <a:ext cx="4243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generation that was left behind in the web world with PHP, Cold Fusion, Perl got a new boost with the cloud. They began reinventing the old tools in a new paradigm.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Newer easy to deploy, easy to spin off new instances and tool sets such as Python, Ruby began to populate the landscape.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Ruby on Rails, Django for Python, CakePHP for PHP were showing off how easy it is to create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compete with this Java introduces Groovy (and Grails) … this revolution eventually takes us to POLYGOT software development! Scripting language support gets introduced into Java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BB75F09-F0E1-334C-B8F2-815789A97428}"/>
              </a:ext>
            </a:extLst>
          </p:cNvPr>
          <p:cNvSpPr/>
          <p:nvPr/>
        </p:nvSpPr>
        <p:spPr>
          <a:xfrm>
            <a:off x="1341120" y="1094988"/>
            <a:ext cx="2466109" cy="4777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8B7C0-0383-D24C-AF3E-B7FC635BEF6F}"/>
              </a:ext>
            </a:extLst>
          </p:cNvPr>
          <p:cNvSpPr txBox="1"/>
          <p:nvPr/>
        </p:nvSpPr>
        <p:spPr>
          <a:xfrm>
            <a:off x="7888224" y="1086935"/>
            <a:ext cx="20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The Enterprise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9D484-0CA9-B340-9F44-A69BC55DCF25}"/>
              </a:ext>
            </a:extLst>
          </p:cNvPr>
          <p:cNvCxnSpPr/>
          <p:nvPr/>
        </p:nvCxnSpPr>
        <p:spPr>
          <a:xfrm>
            <a:off x="5326978" y="1086935"/>
            <a:ext cx="0" cy="5763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57BB5A-FC63-A247-9510-64E3999F2F60}"/>
              </a:ext>
            </a:extLst>
          </p:cNvPr>
          <p:cNvGrpSpPr/>
          <p:nvPr/>
        </p:nvGrpSpPr>
        <p:grpSpPr>
          <a:xfrm>
            <a:off x="4994079" y="316315"/>
            <a:ext cx="2545083" cy="2279904"/>
            <a:chOff x="9494517" y="365760"/>
            <a:chExt cx="2545083" cy="22799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4D05CC-5834-E447-A8DD-91B55664DE2E}"/>
                </a:ext>
              </a:extLst>
            </p:cNvPr>
            <p:cNvCxnSpPr/>
            <p:nvPr/>
          </p:nvCxnSpPr>
          <p:spPr>
            <a:xfrm>
              <a:off x="10131552" y="1271601"/>
              <a:ext cx="0" cy="13740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8D37D6-631B-2F46-B940-780541718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552" y="2645664"/>
              <a:ext cx="190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DC364DE-092D-1D4C-AA81-FB506834770E}"/>
                </a:ext>
              </a:extLst>
            </p:cNvPr>
            <p:cNvSpPr/>
            <p:nvPr/>
          </p:nvSpPr>
          <p:spPr>
            <a:xfrm flipV="1">
              <a:off x="9494517" y="365760"/>
              <a:ext cx="1908049" cy="2060449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36C0F2-EC60-2C4B-A29F-37BE11309839}"/>
              </a:ext>
            </a:extLst>
          </p:cNvPr>
          <p:cNvSpPr txBox="1"/>
          <p:nvPr/>
        </p:nvSpPr>
        <p:spPr>
          <a:xfrm>
            <a:off x="5312597" y="2596219"/>
            <a:ext cx="190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Exponential growth of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7742712" y="1572741"/>
            <a:ext cx="4243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storage solutions increases to support the increased data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Map-Reduce comes to the rescue for searching through the forest for a needle.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Distributed File systems takes center-stage introducing Peta Bytes and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Yeta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Bytes into our everyday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Java solves the challenges with Hadoop, HDFS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437376" y="4523028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BECOMES THE 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C3E20-5D6B-1F42-A00A-DD4735E2D73F}"/>
              </a:ext>
            </a:extLst>
          </p:cNvPr>
          <p:cNvSpPr txBox="1"/>
          <p:nvPr/>
        </p:nvSpPr>
        <p:spPr>
          <a:xfrm>
            <a:off x="5631114" y="5181600"/>
            <a:ext cx="635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support this new wave, there is a silent revolution going on in the back-drop within the storage world with iSCSI, de-duping, multipath,  RAID-10, Fiber-Channel, Infiniband, dNFS, </a:t>
            </a:r>
            <a:r>
              <a:rPr lang="en-US" dirty="0" err="1"/>
              <a:t>ZeroCopy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87489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meets the Cloud… Event-Loop/kqueue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685800" y="1046384"/>
            <a:ext cx="42439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With better tools and services for easy deployment folks began experimenting with technologies that dominated the browser-side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V8 engine for JavaScript leveraging the event-loop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Services like Heroku, Digital Ocean began to take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World of Cloud Applications and scripting languages like Python, Ruby, Closure began to proliferate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complete with that Java secret weapon: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Spring Boot &gt; Micronaut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GraalVM </a:t>
            </a:r>
            <a:r>
              <a:rPr lang="en-US" sz="1200" dirty="0">
                <a:solidFill>
                  <a:srgbClr val="FFFF00"/>
                </a:solidFill>
              </a:rPr>
              <a:t>(more on this in the next slides)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6036768" y="1256605"/>
            <a:ext cx="504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Everyone can own a piece of the pie and the BIG DREAM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Spinning new instances for scaling up and down became the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This laid the perfect breading ground for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313403" y="3057323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MICROSERVICES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B4147-DD34-A642-A6DD-91A1518C41C7}"/>
              </a:ext>
            </a:extLst>
          </p:cNvPr>
          <p:cNvSpPr txBox="1"/>
          <p:nvPr/>
        </p:nvSpPr>
        <p:spPr>
          <a:xfrm>
            <a:off x="6313403" y="3662402"/>
            <a:ext cx="553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loosely coupled, highly maintainable, independently deployable pieces of components that makes up a BIG 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42BC1-14C1-4B4B-B658-658303AC7B6B}"/>
              </a:ext>
            </a:extLst>
          </p:cNvPr>
          <p:cNvSpPr txBox="1"/>
          <p:nvPr/>
        </p:nvSpPr>
        <p:spPr>
          <a:xfrm>
            <a:off x="862445" y="5514200"/>
            <a:ext cx="468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 and similar languages solved the 10K problem but then inherited limitations within the run-time engine and context switching!</a:t>
            </a:r>
          </a:p>
        </p:txBody>
      </p:sp>
    </p:spTree>
    <p:extLst>
      <p:ext uri="{BB962C8B-B14F-4D97-AF65-F5344CB8AC3E}">
        <p14:creationId xmlns:p14="http://schemas.microsoft.com/office/powerpoint/2010/main" val="129669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64" y="210312"/>
            <a:ext cx="7775687" cy="321868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Throughout this journey there has always been a need for a common set of </a:t>
            </a:r>
            <a:r>
              <a:rPr lang="en-US" sz="2400" u="sng" dirty="0"/>
              <a:t>core principles and services</a:t>
            </a:r>
            <a:r>
              <a:rPr lang="en-US" sz="2400" dirty="0"/>
              <a:t> to make this technology evolution possible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 Common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608312" y="2713461"/>
            <a:ext cx="533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Configuration Management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Service Discovery &amp; Lookup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Load Balancing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API Gateway (service gateway)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Security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Logging &gt; (centralized logging)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0935-75D5-AB40-9C63-A0826EB79EE1}"/>
              </a:ext>
            </a:extLst>
          </p:cNvPr>
          <p:cNvSpPr txBox="1"/>
          <p:nvPr/>
        </p:nvSpPr>
        <p:spPr>
          <a:xfrm>
            <a:off x="5775554" y="2747202"/>
            <a:ext cx="6071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Application Tracing (distributed tracing)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Debugging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Fault-Tolerance (Resilience)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Packaging, Deployment, Scheduling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Job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CE1DF-8329-6F4B-8C34-B247CE064389}"/>
              </a:ext>
            </a:extLst>
          </p:cNvPr>
          <p:cNvSpPr txBox="1"/>
          <p:nvPr/>
        </p:nvSpPr>
        <p:spPr>
          <a:xfrm>
            <a:off x="2464443" y="5112391"/>
            <a:ext cx="822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The very same concerns that existed since the microbial/mainframe days still exist today in microservices but how we solve them in the world of microservices is evolving!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AAB1-9DC0-394D-8641-9C15B1D592DC}"/>
              </a:ext>
            </a:extLst>
          </p:cNvPr>
          <p:cNvSpPr txBox="1"/>
          <p:nvPr/>
        </p:nvSpPr>
        <p:spPr>
          <a:xfrm>
            <a:off x="2454348" y="6182111"/>
            <a:ext cx="7283303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leverage this trend and use it to our needs defines our prosperity!</a:t>
            </a:r>
          </a:p>
        </p:txBody>
      </p:sp>
    </p:spTree>
    <p:extLst>
      <p:ext uri="{BB962C8B-B14F-4D97-AF65-F5344CB8AC3E}">
        <p14:creationId xmlns:p14="http://schemas.microsoft.com/office/powerpoint/2010/main" val="242583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30,000 feet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F09FA-3A0F-1044-AA13-5374D4E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9" y="1072902"/>
            <a:ext cx="5222327" cy="3154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7E718-1B82-424B-9E54-E4E05BD75AD5}"/>
              </a:ext>
            </a:extLst>
          </p:cNvPr>
          <p:cNvSpPr txBox="1"/>
          <p:nvPr/>
        </p:nvSpPr>
        <p:spPr>
          <a:xfrm>
            <a:off x="685800" y="4227074"/>
            <a:ext cx="496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</a:t>
            </a:r>
            <a:r>
              <a:rPr lang="en-US" sz="1400" dirty="0" err="1"/>
              <a:t>microservices.html</a:t>
            </a:r>
            <a:endParaRPr lang="en-US" sz="1400" dirty="0"/>
          </a:p>
        </p:txBody>
      </p:sp>
      <p:pic>
        <p:nvPicPr>
          <p:cNvPr id="8194" name="Picture 2" descr="https://microservices.io/i/Microservice_Architecture.png">
            <a:extLst>
              <a:ext uri="{FF2B5EF4-FFF2-40B4-BE49-F238E27FC236}">
                <a16:creationId xmlns:a16="http://schemas.microsoft.com/office/drawing/2014/main" id="{2B6770F9-F0D8-8643-977B-6C532E65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1" y="1072418"/>
            <a:ext cx="6472815" cy="444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8584D-34A9-3846-8DF3-35A6327DBC2F}"/>
              </a:ext>
            </a:extLst>
          </p:cNvPr>
          <p:cNvSpPr txBox="1"/>
          <p:nvPr/>
        </p:nvSpPr>
        <p:spPr>
          <a:xfrm>
            <a:off x="10099060" y="5631693"/>
            <a:ext cx="216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microservices.io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3881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MICROSERVICES – The CURRENT TREND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2068583" y="1456267"/>
            <a:ext cx="96144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Configuration Management </a:t>
            </a:r>
            <a:r>
              <a:rPr lang="en-US" dirty="0"/>
              <a:t>……...............................	Spring Config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Service Discovery &amp; Lookup </a:t>
            </a:r>
            <a:r>
              <a:rPr lang="en-US" dirty="0"/>
              <a:t>………………………………....	Netflix Eureka/</a:t>
            </a:r>
            <a:r>
              <a:rPr lang="en-US" dirty="0" err="1"/>
              <a:t>etcd</a:t>
            </a:r>
            <a:r>
              <a:rPr lang="en-US" dirty="0"/>
              <a:t>/Consul/</a:t>
            </a:r>
            <a:r>
              <a:rPr lang="en-US" dirty="0" err="1"/>
              <a:t>ZooKeeper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Load Balancing </a:t>
            </a:r>
            <a:r>
              <a:rPr lang="en-US" dirty="0"/>
              <a:t>…	Nginx / F5 BIG IP/ Netflix Ribbon / Riot Games / AWS Route 53 / </a:t>
            </a:r>
            <a:r>
              <a:rPr lang="en-US" dirty="0" err="1"/>
              <a:t>RedBird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API Gateway </a:t>
            </a:r>
            <a:r>
              <a:rPr lang="en-US" dirty="0"/>
              <a:t>(service gateway) ……….. Application Specific (REST API) – </a:t>
            </a:r>
            <a:r>
              <a:rPr lang="en-US" dirty="0" err="1"/>
              <a:t>Tyk</a:t>
            </a:r>
            <a:r>
              <a:rPr lang="en-US" dirty="0"/>
              <a:t>, Kong, </a:t>
            </a:r>
            <a:r>
              <a:rPr lang="en-US" dirty="0" err="1"/>
              <a:t>Gravitee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Security</a:t>
            </a:r>
            <a:r>
              <a:rPr lang="en-US" dirty="0"/>
              <a:t> ………….. Application Specific Dominance (Spring Cloud </a:t>
            </a:r>
            <a:r>
              <a:rPr lang="en-US" dirty="0" err="1"/>
              <a:t>Zuul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Logging</a:t>
            </a:r>
            <a:r>
              <a:rPr lang="en-US" dirty="0"/>
              <a:t> &gt; (centralized logging) ………. ELK Stack /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Application Tracing </a:t>
            </a:r>
            <a:r>
              <a:rPr lang="en-US" dirty="0"/>
              <a:t>(distributed tracing) ….. Spring Spectator &amp; Atlas / Grafana | </a:t>
            </a:r>
            <a:r>
              <a:rPr lang="en-US" dirty="0" err="1"/>
              <a:t>Zipkin</a:t>
            </a:r>
            <a:r>
              <a:rPr lang="en-US" dirty="0"/>
              <a:t> | Jaeger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Debugging</a:t>
            </a:r>
            <a:r>
              <a:rPr lang="en-US" dirty="0"/>
              <a:t> …… </a:t>
            </a:r>
            <a:r>
              <a:rPr lang="en-US" dirty="0" err="1"/>
              <a:t>GrayLog</a:t>
            </a:r>
            <a:r>
              <a:rPr lang="en-US" dirty="0"/>
              <a:t>, ELK,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Fault-Tolerance</a:t>
            </a:r>
            <a:r>
              <a:rPr lang="en-US" dirty="0"/>
              <a:t> (Resilience) …… Spring </a:t>
            </a:r>
            <a:r>
              <a:rPr lang="en-US" dirty="0" err="1"/>
              <a:t>Hystrix</a:t>
            </a:r>
            <a:r>
              <a:rPr lang="en-US" dirty="0"/>
              <a:t>, Turbine, Ribbon , Kong, Resilience4j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Packaging</a:t>
            </a:r>
            <a:r>
              <a:rPr lang="en-US" dirty="0"/>
              <a:t> ……….. Native to language, Java &gt; Maven, Node &gt; </a:t>
            </a:r>
            <a:r>
              <a:rPr lang="en-US" dirty="0" err="1"/>
              <a:t>npm</a:t>
            </a:r>
            <a:r>
              <a:rPr lang="en-US" dirty="0"/>
              <a:t>,  etc.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r>
              <a:rPr lang="en-US" dirty="0"/>
              <a:t> ……………….  container-specific, cloud-specific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Scheduling</a:t>
            </a:r>
            <a:r>
              <a:rPr lang="en-US" dirty="0"/>
              <a:t> …… Kafka, Walmart Labs </a:t>
            </a:r>
            <a:r>
              <a:rPr lang="en-US" dirty="0" err="1"/>
              <a:t>BigBen</a:t>
            </a:r>
            <a:r>
              <a:rPr lang="en-US" dirty="0"/>
              <a:t>, Celery Job queue, </a:t>
            </a:r>
            <a:r>
              <a:rPr lang="en-US" dirty="0" err="1"/>
              <a:t>Risque</a:t>
            </a:r>
            <a:r>
              <a:rPr lang="en-US" dirty="0"/>
              <a:t> for Ruby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Job Management </a:t>
            </a:r>
            <a:r>
              <a:rPr lang="en-US" dirty="0"/>
              <a:t>….. SLURM, Torque, PBS Pro, Open Lava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Authentication</a:t>
            </a:r>
            <a:r>
              <a:rPr lang="en-US" dirty="0"/>
              <a:t> ……… Kong/OAUTH/JWT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Evolving Tool CHAINS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7A08E-94C9-AB4B-98F5-C6BA27C1F596}"/>
              </a:ext>
            </a:extLst>
          </p:cNvPr>
          <p:cNvSpPr txBox="1"/>
          <p:nvPr/>
        </p:nvSpPr>
        <p:spPr>
          <a:xfrm>
            <a:off x="834501" y="941033"/>
            <a:ext cx="1075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Service Discovery &amp; Registry</a:t>
            </a:r>
            <a:r>
              <a:rPr lang="en-US" dirty="0"/>
              <a:t>: Netflix Eureka </a:t>
            </a:r>
            <a:r>
              <a:rPr lang="en-US" dirty="0">
                <a:sym typeface="Wingdings" pitchFamily="2" charset="2"/>
              </a:rPr>
              <a:t> ??? (Netflix has discontinued development – hence the proliferation of new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sym typeface="Wingdings" pitchFamily="2" charset="2"/>
              </a:rPr>
              <a:t>Deployment</a:t>
            </a:r>
            <a:r>
              <a:rPr lang="en-US" dirty="0">
                <a:sym typeface="Wingdings" pitchFamily="2" charset="2"/>
              </a:rPr>
              <a:t>: Netflix </a:t>
            </a:r>
            <a:r>
              <a:rPr lang="en-US" dirty="0" err="1">
                <a:sym typeface="Wingdings" pitchFamily="2" charset="2"/>
              </a:rPr>
              <a:t>Asgard</a:t>
            </a:r>
            <a:r>
              <a:rPr lang="en-US" dirty="0">
                <a:sym typeface="Wingdings" pitchFamily="2" charset="2"/>
              </a:rPr>
              <a:t> (deprecated)  Spinnaker (red/black | blue/green deployments)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AF375-7196-7647-8B4B-21F804577E7D}"/>
              </a:ext>
            </a:extLst>
          </p:cNvPr>
          <p:cNvSpPr txBox="1"/>
          <p:nvPr/>
        </p:nvSpPr>
        <p:spPr>
          <a:xfrm>
            <a:off x="1882066" y="2220300"/>
            <a:ext cx="865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With so many tools to learn – which basket should I put my eggs?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8BA98-96C0-2C4B-BE7D-59054D80BAF4}"/>
              </a:ext>
            </a:extLst>
          </p:cNvPr>
          <p:cNvSpPr txBox="1"/>
          <p:nvPr/>
        </p:nvSpPr>
        <p:spPr>
          <a:xfrm>
            <a:off x="1510683" y="2876365"/>
            <a:ext cx="917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learning the </a:t>
            </a:r>
            <a:r>
              <a:rPr lang="en-US" u="sng" dirty="0"/>
              <a:t>patterns that serve the Microservices architecture</a:t>
            </a:r>
            <a:r>
              <a:rPr lang="en-US" dirty="0"/>
              <a:t> rather than a specific  framework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Let the technology-leads at large-organizations cherry-pick the grandiose pieces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Since we are a Java-shop, learn </a:t>
            </a:r>
            <a:r>
              <a:rPr lang="en-US" dirty="0">
                <a:solidFill>
                  <a:srgbClr val="FFFF00"/>
                </a:solidFill>
              </a:rPr>
              <a:t>Spring-Boot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Micronaut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GraalVM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By the time the dust settles on the Java front </a:t>
            </a:r>
            <a:r>
              <a:rPr lang="en-US" dirty="0" err="1"/>
              <a:t>wrt</a:t>
            </a:r>
            <a:r>
              <a:rPr lang="en-US" dirty="0"/>
              <a:t> microservices, it will be a totally different landscape from where we are today. So understanding them at a high-level is key (not the details – we are focusing on the broad strokes and not the finer details)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a much simpler model (</a:t>
            </a:r>
            <a:r>
              <a:rPr lang="en-US" dirty="0" err="1"/>
              <a:t>ZeroConfig</a:t>
            </a:r>
            <a:r>
              <a:rPr lang="en-US" dirty="0"/>
              <a:t>) where a lot of the ground-work has been simplified for you such as Node.js/JavaScript based Microservices frameworks like </a:t>
            </a:r>
            <a:r>
              <a:rPr lang="en-US" dirty="0">
                <a:solidFill>
                  <a:srgbClr val="FFFF00"/>
                </a:solidFill>
              </a:rPr>
              <a:t>Molecular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Cote </a:t>
            </a:r>
            <a:r>
              <a:rPr lang="en-US" dirty="0"/>
              <a:t>(this will help you get a better understanding of the parts and how they are evolving)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3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Common microservices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7DCB-F0B4-814F-A058-006D9F1D836C}"/>
              </a:ext>
            </a:extLst>
          </p:cNvPr>
          <p:cNvSpPr txBox="1"/>
          <p:nvPr/>
        </p:nvSpPr>
        <p:spPr>
          <a:xfrm>
            <a:off x="932155" y="905522"/>
            <a:ext cx="5388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Circuit-Breaker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Rate-Limiter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Bulkhead (limit amount of parallel executions)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Retry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Cache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Time Limit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Health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{Balanced, Broadcast}  Events</a:t>
            </a:r>
          </a:p>
        </p:txBody>
      </p:sp>
      <p:pic>
        <p:nvPicPr>
          <p:cNvPr id="1026" name="Picture 2" descr="https://martinfowler.com/bliki/images/circuitBreaker/sketch.png">
            <a:extLst>
              <a:ext uri="{FF2B5EF4-FFF2-40B4-BE49-F238E27FC236}">
                <a16:creationId xmlns:a16="http://schemas.microsoft.com/office/drawing/2014/main" id="{9AC8EBEF-06E6-F941-B7AA-3955CD86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87" y="905522"/>
            <a:ext cx="2653580" cy="419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83F51-070A-454E-BFCE-CC936EA3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32" y="4439211"/>
            <a:ext cx="2236565" cy="21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D2AB8-57B9-2140-8741-194CA8B6E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273" y="3511379"/>
            <a:ext cx="2664327" cy="25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6744810" cy="1456267"/>
          </a:xfrm>
        </p:spPr>
        <p:txBody>
          <a:bodyPr/>
          <a:lstStyle/>
          <a:p>
            <a:r>
              <a:rPr lang="en-US" dirty="0"/>
              <a:t>Java GRAALVM – future DEFINED</a:t>
            </a:r>
          </a:p>
        </p:txBody>
      </p:sp>
      <p:pic>
        <p:nvPicPr>
          <p:cNvPr id="1026" name="Picture 2" descr="Image result for graalvm">
            <a:extLst>
              <a:ext uri="{FF2B5EF4-FFF2-40B4-BE49-F238E27FC236}">
                <a16:creationId xmlns:a16="http://schemas.microsoft.com/office/drawing/2014/main" id="{AF424331-695F-C445-8796-A7840AC6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2067634"/>
            <a:ext cx="4631918" cy="46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alvm">
            <a:extLst>
              <a:ext uri="{FF2B5EF4-FFF2-40B4-BE49-F238E27FC236}">
                <a16:creationId xmlns:a16="http://schemas.microsoft.com/office/drawing/2014/main" id="{5A69D757-DD57-1346-8E72-D50531F1C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03" y="2448990"/>
            <a:ext cx="6492640" cy="36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0" y="1039829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Programs Faster Anywhere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89FAE-8684-9D40-9A64-78ECB68D8B03}"/>
              </a:ext>
            </a:extLst>
          </p:cNvPr>
          <p:cNvSpPr txBox="1"/>
          <p:nvPr/>
        </p:nvSpPr>
        <p:spPr>
          <a:xfrm>
            <a:off x="7566845" y="440604"/>
            <a:ext cx="428059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GraalVM is a universal virtual machine for running applications written in JavaScript, Python, Ruby, R, JVM-based languages like Java, Scala, Kotlin, Clojure, and LLVM-based languages such as C and C++. </a:t>
            </a:r>
          </a:p>
          <a:p>
            <a:r>
              <a:rPr lang="en-US" sz="1400" dirty="0"/>
              <a:t>GraalVM removes the isolation between programming languages and enables interoperability in a shared runtime. It can run either standalone or in the context of OpenJDK, Node.js, Oracle Database, or MySQL. </a:t>
            </a:r>
          </a:p>
        </p:txBody>
      </p:sp>
    </p:spTree>
    <p:extLst>
      <p:ext uri="{BB962C8B-B14F-4D97-AF65-F5344CB8AC3E}">
        <p14:creationId xmlns:p14="http://schemas.microsoft.com/office/powerpoint/2010/main" val="252030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49621-0818-3D48-A144-653A5E80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Node.js – </a:t>
            </a:r>
            <a:r>
              <a:rPr lang="en-US" dirty="0" err="1"/>
              <a:t>Cote.JS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E6171-5F1E-7346-9BDA-218D498801A9}"/>
              </a:ext>
            </a:extLst>
          </p:cNvPr>
          <p:cNvSpPr txBox="1"/>
          <p:nvPr/>
        </p:nvSpPr>
        <p:spPr>
          <a:xfrm>
            <a:off x="685800" y="1546958"/>
            <a:ext cx="407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 / Node.js Based</a:t>
            </a:r>
            <a:endParaRPr lang="en-US" dirty="0">
              <a:hlinkClick r:id="rId2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2"/>
              </a:rPr>
              <a:t>http://cote.js.org/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3"/>
              </a:rPr>
              <a:t>https://moleculer.services/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Java-Based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https://</a:t>
            </a:r>
            <a:r>
              <a:rPr lang="en-US" dirty="0" err="1"/>
              <a:t>micronaut.io</a:t>
            </a:r>
            <a:r>
              <a:rPr lang="en-US" dirty="0"/>
              <a:t>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F711556-DD5A-D346-8C2C-4FE1D6C2C463}"/>
              </a:ext>
            </a:extLst>
          </p:cNvPr>
          <p:cNvSpPr txBox="1">
            <a:spLocks/>
          </p:cNvSpPr>
          <p:nvPr/>
        </p:nvSpPr>
        <p:spPr>
          <a:xfrm>
            <a:off x="685800" y="3842242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Demo Time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E5482AC-1F78-A24A-8235-7C5A1477B5CA}"/>
              </a:ext>
            </a:extLst>
          </p:cNvPr>
          <p:cNvSpPr txBox="1">
            <a:spLocks/>
          </p:cNvSpPr>
          <p:nvPr/>
        </p:nvSpPr>
        <p:spPr>
          <a:xfrm>
            <a:off x="685799" y="5311042"/>
            <a:ext cx="10131428" cy="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Moleculer - http://cote.js.org</a:t>
            </a:r>
            <a:br>
              <a:rPr lang="en-US"/>
            </a:br>
            <a:r>
              <a:rPr lang="en-US"/>
              <a:t>Javascript engineered for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515178" y="899228"/>
            <a:ext cx="11161643" cy="852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Our goal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6E5C-DDCB-064E-8EE6-92311C232CE9}"/>
              </a:ext>
            </a:extLst>
          </p:cNvPr>
          <p:cNvSpPr txBox="1"/>
          <p:nvPr/>
        </p:nvSpPr>
        <p:spPr>
          <a:xfrm>
            <a:off x="9586952" y="5055418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Me ;-)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404" y="1694688"/>
            <a:ext cx="8775192" cy="3218688"/>
          </a:xfr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Understanding OUR Human journey will help you identify where we are going and hopefully understand the place for microservices IN this journey and the future ahead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305C7-8AB6-0444-A9EC-E08BB072F2CF}"/>
              </a:ext>
            </a:extLst>
          </p:cNvPr>
          <p:cNvSpPr txBox="1"/>
          <p:nvPr/>
        </p:nvSpPr>
        <p:spPr>
          <a:xfrm>
            <a:off x="7122473" y="5598811"/>
            <a:ext cx="3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little about me!</a:t>
            </a:r>
          </a:p>
        </p:txBody>
      </p:sp>
    </p:spTree>
    <p:extLst>
      <p:ext uri="{BB962C8B-B14F-4D97-AF65-F5344CB8AC3E}">
        <p14:creationId xmlns:p14="http://schemas.microsoft.com/office/powerpoint/2010/main" val="160140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A2ACA1-FAD3-BC47-9E8F-D64086C4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0" y="1987826"/>
            <a:ext cx="2088970" cy="2275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1767F-441A-9546-B409-3A44B5EA5336}"/>
              </a:ext>
            </a:extLst>
          </p:cNvPr>
          <p:cNvSpPr txBox="1"/>
          <p:nvPr/>
        </p:nvSpPr>
        <p:spPr>
          <a:xfrm>
            <a:off x="1366099" y="2320353"/>
            <a:ext cx="826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{welcome}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99917-37FF-4E46-AC8B-E04F0617E70E}"/>
              </a:ext>
            </a:extLst>
          </p:cNvPr>
          <p:cNvSpPr/>
          <p:nvPr/>
        </p:nvSpPr>
        <p:spPr>
          <a:xfrm>
            <a:off x="5020324" y="2743668"/>
            <a:ext cx="1500325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57176-0BCB-1B4A-8E02-C36676F12B1C}"/>
              </a:ext>
            </a:extLst>
          </p:cNvPr>
          <p:cNvSpPr/>
          <p:nvPr/>
        </p:nvSpPr>
        <p:spPr>
          <a:xfrm>
            <a:off x="7794594" y="27436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7EAD8C8-57AB-C04B-8D15-16B4D4992704}"/>
              </a:ext>
            </a:extLst>
          </p:cNvPr>
          <p:cNvSpPr/>
          <p:nvPr/>
        </p:nvSpPr>
        <p:spPr>
          <a:xfrm>
            <a:off x="11256885" y="2898379"/>
            <a:ext cx="488272" cy="499369"/>
          </a:xfrm>
          <a:prstGeom prst="can">
            <a:avLst/>
          </a:prstGeom>
          <a:solidFill>
            <a:schemeClr val="bg1">
              <a:lumMod val="50000"/>
              <a:lumOff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DF84D-11C4-3741-A657-1FE27C2230F7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294920" y="3148064"/>
            <a:ext cx="1961965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B617049-B296-3A49-872C-F6B908BCB583}"/>
              </a:ext>
            </a:extLst>
          </p:cNvPr>
          <p:cNvSpPr/>
          <p:nvPr/>
        </p:nvSpPr>
        <p:spPr>
          <a:xfrm>
            <a:off x="7946994" y="28960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1443A-F047-064A-8EE3-695C99D2783D}"/>
              </a:ext>
            </a:extLst>
          </p:cNvPr>
          <p:cNvSpPr/>
          <p:nvPr/>
        </p:nvSpPr>
        <p:spPr>
          <a:xfrm>
            <a:off x="8099394" y="30484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3FBB7E-9822-0B41-A6C6-2CF7F133598A}"/>
              </a:ext>
            </a:extLst>
          </p:cNvPr>
          <p:cNvSpPr/>
          <p:nvPr/>
        </p:nvSpPr>
        <p:spPr>
          <a:xfrm>
            <a:off x="8251794" y="32008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F7E275-1E45-0C47-9985-E86455D6F80F}"/>
              </a:ext>
            </a:extLst>
          </p:cNvPr>
          <p:cNvCxnSpPr/>
          <p:nvPr/>
        </p:nvCxnSpPr>
        <p:spPr>
          <a:xfrm>
            <a:off x="2395330" y="2896070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D376A-1A36-0A4D-9C3E-444ACE3AE38E}"/>
              </a:ext>
            </a:extLst>
          </p:cNvPr>
          <p:cNvCxnSpPr/>
          <p:nvPr/>
        </p:nvCxnSpPr>
        <p:spPr>
          <a:xfrm>
            <a:off x="2395330" y="3397748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A25673-3BC7-344C-9DAE-6BDD3E8D1F4D}"/>
              </a:ext>
            </a:extLst>
          </p:cNvPr>
          <p:cNvCxnSpPr>
            <a:cxnSpLocks/>
          </p:cNvCxnSpPr>
          <p:nvPr/>
        </p:nvCxnSpPr>
        <p:spPr>
          <a:xfrm>
            <a:off x="6520649" y="3397748"/>
            <a:ext cx="1273945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A837D7-80A1-E74B-A49B-6216BF98D671}"/>
              </a:ext>
            </a:extLst>
          </p:cNvPr>
          <p:cNvCxnSpPr/>
          <p:nvPr/>
        </p:nvCxnSpPr>
        <p:spPr>
          <a:xfrm>
            <a:off x="5020323" y="3397748"/>
            <a:ext cx="1500325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6569585-067C-0243-94B6-1BB6C4FD40AA}"/>
              </a:ext>
            </a:extLst>
          </p:cNvPr>
          <p:cNvSpPr txBox="1"/>
          <p:nvPr/>
        </p:nvSpPr>
        <p:spPr>
          <a:xfrm>
            <a:off x="1624613" y="5171622"/>
            <a:ext cx="9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vguhesan@bitbucket.org</a:t>
            </a:r>
            <a:r>
              <a:rPr lang="en-US" dirty="0"/>
              <a:t>/</a:t>
            </a:r>
            <a:r>
              <a:rPr lang="en-US" dirty="0" err="1"/>
              <a:t>vguhesan</a:t>
            </a:r>
            <a:r>
              <a:rPr lang="en-US" dirty="0"/>
              <a:t>/understanding-microservices-</a:t>
            </a:r>
            <a:r>
              <a:rPr lang="en-US" dirty="0" err="1"/>
              <a:t>demo.git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3DB79A-EE32-B346-92CD-9E2332092A10}"/>
              </a:ext>
            </a:extLst>
          </p:cNvPr>
          <p:cNvSpPr txBox="1"/>
          <p:nvPr/>
        </p:nvSpPr>
        <p:spPr>
          <a:xfrm>
            <a:off x="3382392" y="2654423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/index.html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F933C7-2C4E-554E-9662-C8F0238AD7C1}"/>
              </a:ext>
            </a:extLst>
          </p:cNvPr>
          <p:cNvSpPr txBox="1"/>
          <p:nvPr/>
        </p:nvSpPr>
        <p:spPr>
          <a:xfrm>
            <a:off x="3318029" y="3169659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/welcome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19AF21-0425-BF46-86F2-B63DD2A35AB2}"/>
              </a:ext>
            </a:extLst>
          </p:cNvPr>
          <p:cNvSpPr txBox="1"/>
          <p:nvPr/>
        </p:nvSpPr>
        <p:spPr>
          <a:xfrm>
            <a:off x="1350845" y="319596"/>
            <a:ext cx="59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1020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6744810" cy="964096"/>
          </a:xfrm>
        </p:spPr>
        <p:txBody>
          <a:bodyPr/>
          <a:lstStyle/>
          <a:p>
            <a:r>
              <a:rPr lang="en-US" dirty="0"/>
              <a:t>Node.js Misunderstood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1" y="649921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node.js scale using the event loop?</a:t>
            </a:r>
          </a:p>
        </p:txBody>
      </p:sp>
      <p:pic>
        <p:nvPicPr>
          <p:cNvPr id="4" name="Picture 2" descr="Image result for event loop">
            <a:extLst>
              <a:ext uri="{FF2B5EF4-FFF2-40B4-BE49-F238E27FC236}">
                <a16:creationId xmlns:a16="http://schemas.microsoft.com/office/drawing/2014/main" id="{AB9182BD-612C-7143-AAB0-2B291DE8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" y="2812774"/>
            <a:ext cx="8281847" cy="37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5D60EE-D609-EE4A-980B-6ED235C79AD6}"/>
              </a:ext>
            </a:extLst>
          </p:cNvPr>
          <p:cNvSpPr/>
          <p:nvPr/>
        </p:nvSpPr>
        <p:spPr>
          <a:xfrm>
            <a:off x="3751393" y="1558861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189B-EC8B-C443-9DD0-5959FC597D56}"/>
              </a:ext>
            </a:extLst>
          </p:cNvPr>
          <p:cNvSpPr txBox="1"/>
          <p:nvPr/>
        </p:nvSpPr>
        <p:spPr>
          <a:xfrm>
            <a:off x="4031227" y="1477950"/>
            <a:ext cx="568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Stack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7B47A9-6B46-BE4C-BE8B-A9B30436CDA2}"/>
              </a:ext>
            </a:extLst>
          </p:cNvPr>
          <p:cNvSpPr/>
          <p:nvPr/>
        </p:nvSpPr>
        <p:spPr>
          <a:xfrm>
            <a:off x="3751393" y="2834108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bar() {…}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07E875-FA78-D948-A825-5D6AA765C28C}"/>
              </a:ext>
            </a:extLst>
          </p:cNvPr>
          <p:cNvSpPr/>
          <p:nvPr/>
        </p:nvSpPr>
        <p:spPr>
          <a:xfrm>
            <a:off x="3751393" y="2638075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foo() {…}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78856-3F23-BF40-BE68-BEAF3B47133B}"/>
              </a:ext>
            </a:extLst>
          </p:cNvPr>
          <p:cNvSpPr/>
          <p:nvPr/>
        </p:nvSpPr>
        <p:spPr>
          <a:xfrm>
            <a:off x="5292101" y="1558860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5C2-47D3-5A4F-BE6E-41302126C152}"/>
              </a:ext>
            </a:extLst>
          </p:cNvPr>
          <p:cNvSpPr txBox="1"/>
          <p:nvPr/>
        </p:nvSpPr>
        <p:spPr>
          <a:xfrm>
            <a:off x="5576518" y="1483043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32E66-0F63-4140-9C2A-2CAFBEAD4FA3}"/>
              </a:ext>
            </a:extLst>
          </p:cNvPr>
          <p:cNvSpPr/>
          <p:nvPr/>
        </p:nvSpPr>
        <p:spPr>
          <a:xfrm>
            <a:off x="5495278" y="1875320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1DC2F-81ED-CE42-BD1C-960B1781A552}"/>
              </a:ext>
            </a:extLst>
          </p:cNvPr>
          <p:cNvSpPr/>
          <p:nvPr/>
        </p:nvSpPr>
        <p:spPr>
          <a:xfrm>
            <a:off x="5448721" y="224948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0C02F-2538-3748-AF08-0C2C66767695}"/>
              </a:ext>
            </a:extLst>
          </p:cNvPr>
          <p:cNvSpPr/>
          <p:nvPr/>
        </p:nvSpPr>
        <p:spPr>
          <a:xfrm>
            <a:off x="5952477" y="1902578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D746F0-04A4-C443-9B50-2E4E8626D4C9}"/>
              </a:ext>
            </a:extLst>
          </p:cNvPr>
          <p:cNvSpPr/>
          <p:nvPr/>
        </p:nvSpPr>
        <p:spPr>
          <a:xfrm>
            <a:off x="5744424" y="221590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A837B-738A-B940-852E-B91761949127}"/>
              </a:ext>
            </a:extLst>
          </p:cNvPr>
          <p:cNvSpPr/>
          <p:nvPr/>
        </p:nvSpPr>
        <p:spPr>
          <a:xfrm>
            <a:off x="5609780" y="2698692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80B75-ABFF-F240-A316-5CBF1615CACA}"/>
              </a:ext>
            </a:extLst>
          </p:cNvPr>
          <p:cNvSpPr/>
          <p:nvPr/>
        </p:nvSpPr>
        <p:spPr>
          <a:xfrm>
            <a:off x="6022018" y="2524773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2F335-5EB5-1341-AAD8-051E39F6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90" y="745775"/>
            <a:ext cx="2463800" cy="1892300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5AD5A4A1-55CD-EC49-B998-2CE3E88CC513}"/>
              </a:ext>
            </a:extLst>
          </p:cNvPr>
          <p:cNvSpPr/>
          <p:nvPr/>
        </p:nvSpPr>
        <p:spPr>
          <a:xfrm rot="2649367">
            <a:off x="4600037" y="3198815"/>
            <a:ext cx="692064" cy="2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EFFE-1C0D-8A43-9E47-D49CA02D340C}"/>
              </a:ext>
            </a:extLst>
          </p:cNvPr>
          <p:cNvSpPr txBox="1"/>
          <p:nvPr/>
        </p:nvSpPr>
        <p:spPr>
          <a:xfrm>
            <a:off x="693057" y="1293667"/>
            <a:ext cx="2130641" cy="12311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Shared resources include: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CPU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 interfaces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Memory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Disk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EC0153-A070-3E42-8665-36EE10E4934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4884454" y="2307189"/>
            <a:ext cx="564267" cy="61605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81E69-BE43-7346-B06C-4F17EC1E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80" y="1090861"/>
            <a:ext cx="948073" cy="4628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9A2F4-49E7-134F-BD73-D389F86F1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282" y="1122794"/>
            <a:ext cx="948073" cy="4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oot prints">
            <a:extLst>
              <a:ext uri="{FF2B5EF4-FFF2-40B4-BE49-F238E27FC236}">
                <a16:creationId xmlns:a16="http://schemas.microsoft.com/office/drawing/2014/main" id="{67466942-F4FF-704D-9B92-DA2F11CA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2CB947-1A3C-DC4A-BEE5-44BF45EACD9A}"/>
              </a:ext>
            </a:extLst>
          </p:cNvPr>
          <p:cNvSpPr txBox="1">
            <a:spLocks/>
          </p:cNvSpPr>
          <p:nvPr/>
        </p:nvSpPr>
        <p:spPr>
          <a:xfrm>
            <a:off x="4607511" y="2654423"/>
            <a:ext cx="4179646" cy="256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200" dirty="0"/>
              <a:t>It’s Time to leave your own footprints with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7450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definition (current)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64B6-F04B-F14B-8766-524052C1A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86423"/>
            <a:ext cx="11161643" cy="34851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Microservices is a software development technique where the components (or parts of the application)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Loosely Coupled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Highly Maintainable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Independently Deployable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C21FD-0EB7-4247-B794-8EF51C296A23}"/>
              </a:ext>
            </a:extLst>
          </p:cNvPr>
          <p:cNvSpPr txBox="1"/>
          <p:nvPr/>
        </p:nvSpPr>
        <p:spPr>
          <a:xfrm>
            <a:off x="3683219" y="5171578"/>
            <a:ext cx="609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So any application you’re developing that meets the three criteria can be technically called a “microservice”.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EBA60-5713-044C-BAB9-5FF4A9F35DD2}"/>
              </a:ext>
            </a:extLst>
          </p:cNvPr>
          <p:cNvSpPr txBox="1"/>
          <p:nvPr/>
        </p:nvSpPr>
        <p:spPr>
          <a:xfrm>
            <a:off x="7895762" y="3429000"/>
            <a:ext cx="3361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Three-Criteria applied: </a:t>
            </a:r>
          </a:p>
          <a:p>
            <a:r>
              <a:rPr lang="en-US" dirty="0"/>
              <a:t>Yesterday vs. Today vs. Tomorrow</a:t>
            </a:r>
          </a:p>
          <a:p>
            <a:r>
              <a:rPr lang="en-US" dirty="0"/>
              <a:t>== totally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327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REALITY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EE89730-F30E-3C47-BAC1-AA7988CD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02" y="1234325"/>
            <a:ext cx="5236395" cy="38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34C97-0F27-9542-995F-D38F9D60B92B}"/>
              </a:ext>
            </a:extLst>
          </p:cNvPr>
          <p:cNvSpPr txBox="1"/>
          <p:nvPr/>
        </p:nvSpPr>
        <p:spPr>
          <a:xfrm>
            <a:off x="6095999" y="5300509"/>
            <a:ext cx="413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take a look at how we got here in the next set of slides … The Journey</a:t>
            </a:r>
          </a:p>
        </p:txBody>
      </p:sp>
    </p:spTree>
    <p:extLst>
      <p:ext uri="{BB962C8B-B14F-4D97-AF65-F5344CB8AC3E}">
        <p14:creationId xmlns:p14="http://schemas.microsoft.com/office/powerpoint/2010/main" val="88814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Structure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D36515C-2F1F-114D-9A95-4BF2BEF443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6" y="2350019"/>
            <a:ext cx="1677299" cy="16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DE79C-11FC-DD48-A30C-D13F6992133A}"/>
              </a:ext>
            </a:extLst>
          </p:cNvPr>
          <p:cNvSpPr txBox="1"/>
          <p:nvPr/>
        </p:nvSpPr>
        <p:spPr>
          <a:xfrm>
            <a:off x="504158" y="4027318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Browser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DB340B-C417-D546-857C-D2579433559B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E555D-2F8C-CD4A-94BA-1F8B4CCC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0647-A4A2-F44C-B047-59996B91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ACC26-CF34-A645-B3F4-A88C0F505859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 flipV="1">
            <a:off x="2107415" y="3161125"/>
            <a:ext cx="830416" cy="27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236E09-1733-BB42-81E2-FAE5BD789E17}"/>
              </a:ext>
            </a:extLst>
          </p:cNvPr>
          <p:cNvSpPr/>
          <p:nvPr/>
        </p:nvSpPr>
        <p:spPr>
          <a:xfrm>
            <a:off x="4850336" y="1456267"/>
            <a:ext cx="3206507" cy="4614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E16C8-7775-7548-A508-D778FDB41328}"/>
              </a:ext>
            </a:extLst>
          </p:cNvPr>
          <p:cNvSpPr txBox="1"/>
          <p:nvPr/>
        </p:nvSpPr>
        <p:spPr>
          <a:xfrm>
            <a:off x="2521100" y="4624127"/>
            <a:ext cx="184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Load-Balancer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Apache or Nginx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3945875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6529783" y="6039511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98F5C-B3AD-2F41-97EC-3D79BE370F43}"/>
              </a:ext>
            </a:extLst>
          </p:cNvPr>
          <p:cNvSpPr/>
          <p:nvPr/>
        </p:nvSpPr>
        <p:spPr>
          <a:xfrm>
            <a:off x="5126398" y="1676604"/>
            <a:ext cx="2632107" cy="424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A8FF5-1508-D54A-B54C-6571F364B575}"/>
              </a:ext>
            </a:extLst>
          </p:cNvPr>
          <p:cNvSpPr txBox="1"/>
          <p:nvPr/>
        </p:nvSpPr>
        <p:spPr>
          <a:xfrm>
            <a:off x="7075460" y="1620621"/>
            <a:ext cx="6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EB6E69-F96D-5F46-ABAB-C6DE0E7EFC55}"/>
              </a:ext>
            </a:extLst>
          </p:cNvPr>
          <p:cNvSpPr/>
          <p:nvPr/>
        </p:nvSpPr>
        <p:spPr>
          <a:xfrm>
            <a:off x="5207077" y="184458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Authentication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16E8A5-9747-7D4F-9846-38F348F29A88}"/>
              </a:ext>
            </a:extLst>
          </p:cNvPr>
          <p:cNvSpPr/>
          <p:nvPr/>
        </p:nvSpPr>
        <p:spPr>
          <a:xfrm>
            <a:off x="5207077" y="299016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StoreFront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174C5E-A573-A04C-85C3-70E817812F9D}"/>
              </a:ext>
            </a:extLst>
          </p:cNvPr>
          <p:cNvSpPr/>
          <p:nvPr/>
        </p:nvSpPr>
        <p:spPr>
          <a:xfrm>
            <a:off x="5207077" y="3574343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Shopping Cart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138575-653D-1F4B-8BEC-1C55CEA0E50B}"/>
              </a:ext>
            </a:extLst>
          </p:cNvPr>
          <p:cNvSpPr/>
          <p:nvPr/>
        </p:nvSpPr>
        <p:spPr>
          <a:xfrm>
            <a:off x="5223602" y="4192026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Checkout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902A690-240F-874F-8893-086544E0E632}"/>
              </a:ext>
            </a:extLst>
          </p:cNvPr>
          <p:cNvSpPr/>
          <p:nvPr/>
        </p:nvSpPr>
        <p:spPr>
          <a:xfrm>
            <a:off x="5207077" y="4809709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Credit-card Processor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</a:rPr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C9885-2EC7-C04E-9CCD-5495422AD9BC}"/>
              </a:ext>
            </a:extLst>
          </p:cNvPr>
          <p:cNvSpPr/>
          <p:nvPr/>
        </p:nvSpPr>
        <p:spPr>
          <a:xfrm>
            <a:off x="5231662" y="539326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Order Mgt.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F58B3A-A067-B743-B0CA-2E8F24096DC6}"/>
              </a:ext>
            </a:extLst>
          </p:cNvPr>
          <p:cNvSpPr/>
          <p:nvPr/>
        </p:nvSpPr>
        <p:spPr>
          <a:xfrm>
            <a:off x="5207077" y="240597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Roles &amp; Rights Mgt.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419665" y="2213216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C48CD21D-4200-814A-93E9-1EF5DC391D0F}"/>
              </a:ext>
            </a:extLst>
          </p:cNvPr>
          <p:cNvSpPr/>
          <p:nvPr/>
        </p:nvSpPr>
        <p:spPr>
          <a:xfrm>
            <a:off x="8056843" y="2776453"/>
            <a:ext cx="1362822" cy="4018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961304" y="1236644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17A326-5402-CC4E-B537-CFDC249AEB7A}"/>
              </a:ext>
            </a:extLst>
          </p:cNvPr>
          <p:cNvCxnSpPr>
            <a:cxnSpLocks/>
            <a:stCxn id="24" idx="3"/>
            <a:endCxn id="30" idx="2"/>
          </p:cNvCxnSpPr>
          <p:nvPr/>
        </p:nvCxnSpPr>
        <p:spPr>
          <a:xfrm flipV="1">
            <a:off x="7141561" y="5015743"/>
            <a:ext cx="2283236" cy="259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>
            <a:extLst>
              <a:ext uri="{FF2B5EF4-FFF2-40B4-BE49-F238E27FC236}">
                <a16:creationId xmlns:a16="http://schemas.microsoft.com/office/drawing/2014/main" id="{A019EFCC-136A-964D-816D-5E58063713BA}"/>
              </a:ext>
            </a:extLst>
          </p:cNvPr>
          <p:cNvSpPr/>
          <p:nvPr/>
        </p:nvSpPr>
        <p:spPr>
          <a:xfrm>
            <a:off x="9419665" y="4501747"/>
            <a:ext cx="1654378" cy="1027991"/>
          </a:xfrm>
          <a:prstGeom prst="cloud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External Credit-card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436F5-7CAC-5B42-ACC8-666D118F98D6}"/>
              </a:ext>
            </a:extLst>
          </p:cNvPr>
          <p:cNvSpPr txBox="1"/>
          <p:nvPr/>
        </p:nvSpPr>
        <p:spPr>
          <a:xfrm rot="10800000" flipV="1">
            <a:off x="8946263" y="5485513"/>
            <a:ext cx="273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were dominating this scene and Java was making it’s mark!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2F3D1D-5F19-E448-8EA5-5DC148633A1F}"/>
              </a:ext>
            </a:extLst>
          </p:cNvPr>
          <p:cNvSpPr txBox="1"/>
          <p:nvPr/>
        </p:nvSpPr>
        <p:spPr>
          <a:xfrm>
            <a:off x="8318268" y="4481746"/>
            <a:ext cx="83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dial-up telephony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18844-28E3-BE4B-95E1-A5CB87EF97D6}"/>
              </a:ext>
            </a:extLst>
          </p:cNvPr>
          <p:cNvSpPr txBox="1"/>
          <p:nvPr/>
        </p:nvSpPr>
        <p:spPr>
          <a:xfrm rot="10800000" flipV="1">
            <a:off x="3023835" y="6091501"/>
            <a:ext cx="411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WAR file deployed in multiple servers to scale horizontally</a:t>
            </a:r>
          </a:p>
        </p:txBody>
      </p:sp>
    </p:spTree>
    <p:extLst>
      <p:ext uri="{BB962C8B-B14F-4D97-AF65-F5344CB8AC3E}">
        <p14:creationId xmlns:p14="http://schemas.microsoft.com/office/powerpoint/2010/main" val="243148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 Legacy MONOLITHIC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47246-66C1-1040-896F-C6718CE6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2584172"/>
            <a:ext cx="1424851" cy="2047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116B0-2F0E-7C49-A4ED-8376C2A5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68" y="3584210"/>
            <a:ext cx="1424851" cy="20477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A5CFDC-1255-9245-A109-8E39AD49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4810261"/>
            <a:ext cx="1424851" cy="20477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010BE-0C45-4D4D-8C0A-10552AD3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56" y="996351"/>
            <a:ext cx="1424851" cy="204773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D3123E-9DA8-C447-A8C9-79FDEF381F78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D8928B-963C-1847-B4C8-AB7FCBE2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9B090CD-D197-6A4E-8AD6-18F17BCA1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AF2ABD-CD7D-A048-9166-026297AD1E01}"/>
              </a:ext>
            </a:extLst>
          </p:cNvPr>
          <p:cNvCxnSpPr>
            <a:endCxn id="37" idx="1"/>
          </p:cNvCxnSpPr>
          <p:nvPr/>
        </p:nvCxnSpPr>
        <p:spPr>
          <a:xfrm flipV="1">
            <a:off x="3945875" y="2020220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B904D-99FA-194D-9D19-7E188F40B7E7}"/>
              </a:ext>
            </a:extLst>
          </p:cNvPr>
          <p:cNvCxnSpPr>
            <a:cxnSpLocks/>
          </p:cNvCxnSpPr>
          <p:nvPr/>
        </p:nvCxnSpPr>
        <p:spPr>
          <a:xfrm flipV="1">
            <a:off x="3910877" y="3327031"/>
            <a:ext cx="3538965" cy="2585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4D8704-33D0-7841-B92E-B875D9BF4400}"/>
              </a:ext>
            </a:extLst>
          </p:cNvPr>
          <p:cNvCxnSpPr>
            <a:cxnSpLocks/>
          </p:cNvCxnSpPr>
          <p:nvPr/>
        </p:nvCxnSpPr>
        <p:spPr>
          <a:xfrm>
            <a:off x="3956765" y="4369409"/>
            <a:ext cx="3493077" cy="2084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50049-AB28-2249-942C-DC108F57CFE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910877" y="3977475"/>
            <a:ext cx="1973491" cy="6306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A37FE9CF-516F-DD48-8F07-14C714C0ECDD}"/>
              </a:ext>
            </a:extLst>
          </p:cNvPr>
          <p:cNvSpPr/>
          <p:nvPr/>
        </p:nvSpPr>
        <p:spPr>
          <a:xfrm>
            <a:off x="9993524" y="1208754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8E2A4CA-F882-2441-AED4-6DB024ED5CEA}"/>
              </a:ext>
            </a:extLst>
          </p:cNvPr>
          <p:cNvSpPr/>
          <p:nvPr/>
        </p:nvSpPr>
        <p:spPr>
          <a:xfrm>
            <a:off x="10285659" y="1591060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E345B0-FFE2-EA44-A964-4913EE5A5C8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157707" y="1865532"/>
            <a:ext cx="2835817" cy="12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051F9B-94AD-B643-801A-AAF2B4FFDD0F}"/>
              </a:ext>
            </a:extLst>
          </p:cNvPr>
          <p:cNvCxnSpPr/>
          <p:nvPr/>
        </p:nvCxnSpPr>
        <p:spPr>
          <a:xfrm flipV="1">
            <a:off x="8901219" y="2601162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905C13-67C1-CB4D-A2B3-09E11F6722CE}"/>
              </a:ext>
            </a:extLst>
          </p:cNvPr>
          <p:cNvCxnSpPr>
            <a:cxnSpLocks/>
          </p:cNvCxnSpPr>
          <p:nvPr/>
        </p:nvCxnSpPr>
        <p:spPr>
          <a:xfrm flipV="1">
            <a:off x="7309219" y="2391649"/>
            <a:ext cx="2751099" cy="15147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E881B5-7C54-D24E-AB9A-2ED294D95F3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870074" y="2904616"/>
            <a:ext cx="2307951" cy="2929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Deficiencies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42AE3-456E-8245-86E3-B12EAE4ADB0D}"/>
              </a:ext>
            </a:extLst>
          </p:cNvPr>
          <p:cNvSpPr txBox="1"/>
          <p:nvPr/>
        </p:nvSpPr>
        <p:spPr>
          <a:xfrm>
            <a:off x="1964574" y="6154924"/>
            <a:ext cx="826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Containers/J2EE/EJBs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6679A-2AD3-7044-9D77-38146EBF58B2}"/>
              </a:ext>
            </a:extLst>
          </p:cNvPr>
          <p:cNvSpPr txBox="1"/>
          <p:nvPr/>
        </p:nvSpPr>
        <p:spPr>
          <a:xfrm>
            <a:off x="685799" y="1256529"/>
            <a:ext cx="72594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the bottleneck, this fueled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Servers with multi-CPUs and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Introduced the concept of multi-cores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fundamentally they were suffering from: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Concurrent-Processing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in capacity/clustering using Memcached and other similar disk-persistence technologies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Easy prey to DoS attacks (which proliferated the Load-Balancer market space)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E6DD4-3EF6-7742-ABC1-3AEE37F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77" y="1814314"/>
            <a:ext cx="4908923" cy="22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Structure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233249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1332964" y="4581495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64E876-59D4-184D-922B-3746AF1BDE2F}"/>
              </a:ext>
            </a:extLst>
          </p:cNvPr>
          <p:cNvGrpSpPr/>
          <p:nvPr/>
        </p:nvGrpSpPr>
        <p:grpSpPr>
          <a:xfrm>
            <a:off x="1137711" y="1456267"/>
            <a:ext cx="1677300" cy="3045480"/>
            <a:chOff x="4736613" y="1696598"/>
            <a:chExt cx="3206507" cy="4614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236E09-1733-BB42-81E2-FAE5BD789E17}"/>
                </a:ext>
              </a:extLst>
            </p:cNvPr>
            <p:cNvSpPr/>
            <p:nvPr/>
          </p:nvSpPr>
          <p:spPr>
            <a:xfrm>
              <a:off x="4736613" y="1696598"/>
              <a:ext cx="3206507" cy="4614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798F5C-B3AD-2F41-97EC-3D79BE370F43}"/>
                </a:ext>
              </a:extLst>
            </p:cNvPr>
            <p:cNvSpPr/>
            <p:nvPr/>
          </p:nvSpPr>
          <p:spPr>
            <a:xfrm>
              <a:off x="5012675" y="1916935"/>
              <a:ext cx="2632107" cy="42414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7A8FF5-1508-D54A-B54C-6571F364B575}"/>
                </a:ext>
              </a:extLst>
            </p:cNvPr>
            <p:cNvSpPr txBox="1"/>
            <p:nvPr/>
          </p:nvSpPr>
          <p:spPr>
            <a:xfrm>
              <a:off x="6961737" y="1860951"/>
              <a:ext cx="683045" cy="27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chemeClr val="accent6">
                      <a:lumMod val="75000"/>
                    </a:schemeClr>
                  </a:solidFill>
                </a:rPr>
                <a:t>WAR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9EB6E69-F96D-5F46-ABAB-C6DE0E7EFC55}"/>
                </a:ext>
              </a:extLst>
            </p:cNvPr>
            <p:cNvSpPr/>
            <p:nvPr/>
          </p:nvSpPr>
          <p:spPr>
            <a:xfrm>
              <a:off x="5093354" y="208491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Authentication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16E8A5-9747-7D4F-9846-38F348F29A88}"/>
                </a:ext>
              </a:extLst>
            </p:cNvPr>
            <p:cNvSpPr/>
            <p:nvPr/>
          </p:nvSpPr>
          <p:spPr>
            <a:xfrm>
              <a:off x="5093354" y="323049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StoreFront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E174C5E-A573-A04C-85C3-70E817812F9D}"/>
                </a:ext>
              </a:extLst>
            </p:cNvPr>
            <p:cNvSpPr/>
            <p:nvPr/>
          </p:nvSpPr>
          <p:spPr>
            <a:xfrm>
              <a:off x="5093354" y="3814674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Shopping Cart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D138575-653D-1F4B-8BEC-1C55CEA0E50B}"/>
                </a:ext>
              </a:extLst>
            </p:cNvPr>
            <p:cNvSpPr/>
            <p:nvPr/>
          </p:nvSpPr>
          <p:spPr>
            <a:xfrm>
              <a:off x="5109879" y="4432357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Checkout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902A690-240F-874F-8893-086544E0E632}"/>
                </a:ext>
              </a:extLst>
            </p:cNvPr>
            <p:cNvSpPr/>
            <p:nvPr/>
          </p:nvSpPr>
          <p:spPr>
            <a:xfrm>
              <a:off x="5093354" y="5050040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Credit-card Processor</a:t>
              </a:r>
            </a:p>
            <a:p>
              <a:pPr algn="ctr"/>
              <a:r>
                <a:rPr lang="en-US" sz="700" dirty="0"/>
                <a:t>Service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43C9885-2EC7-C04E-9CCD-5495422AD9BC}"/>
                </a:ext>
              </a:extLst>
            </p:cNvPr>
            <p:cNvSpPr/>
            <p:nvPr/>
          </p:nvSpPr>
          <p:spPr>
            <a:xfrm>
              <a:off x="5117939" y="563359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Order Mgt.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5F58B3A-A067-B743-B0CA-2E8F24096DC6}"/>
                </a:ext>
              </a:extLst>
            </p:cNvPr>
            <p:cNvSpPr/>
            <p:nvPr/>
          </p:nvSpPr>
          <p:spPr>
            <a:xfrm>
              <a:off x="5093354" y="264630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Roles &amp; Rights Mgt.</a:t>
              </a:r>
            </a:p>
          </p:txBody>
        </p:sp>
      </p:grp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305942" y="2453547"/>
            <a:ext cx="1390411" cy="776047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847581" y="1476975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D24CA-6592-D340-8FF4-8F17CD1939D8}"/>
              </a:ext>
            </a:extLst>
          </p:cNvPr>
          <p:cNvGrpSpPr/>
          <p:nvPr/>
        </p:nvGrpSpPr>
        <p:grpSpPr>
          <a:xfrm>
            <a:off x="3344420" y="2271091"/>
            <a:ext cx="475408" cy="826889"/>
            <a:chOff x="2682607" y="1987626"/>
            <a:chExt cx="1008044" cy="175331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B5C766-38A0-DC41-8403-3F47C461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DC9DED-1958-4348-99C2-933020D6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A51786-F0D0-234C-9C4F-5AF3BB16DD32}"/>
              </a:ext>
            </a:extLst>
          </p:cNvPr>
          <p:cNvSpPr/>
          <p:nvPr/>
        </p:nvSpPr>
        <p:spPr>
          <a:xfrm>
            <a:off x="4851245" y="1099053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10EED49-C8F4-2F4F-BF8C-A2583237437A}"/>
              </a:ext>
            </a:extLst>
          </p:cNvPr>
          <p:cNvSpPr/>
          <p:nvPr/>
        </p:nvSpPr>
        <p:spPr>
          <a:xfrm>
            <a:off x="5045262" y="132060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Authentication Service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E78435-96A1-2340-BF33-290A7BB34703}"/>
              </a:ext>
            </a:extLst>
          </p:cNvPr>
          <p:cNvSpPr txBox="1"/>
          <p:nvPr/>
        </p:nvSpPr>
        <p:spPr>
          <a:xfrm>
            <a:off x="6096000" y="1081031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20B72A2-8706-4A43-B5A8-1E4BB9EB8D20}"/>
              </a:ext>
            </a:extLst>
          </p:cNvPr>
          <p:cNvSpPr/>
          <p:nvPr/>
        </p:nvSpPr>
        <p:spPr>
          <a:xfrm>
            <a:off x="5045262" y="196986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AF8ED9-9A59-9143-A755-F889E784D41E}"/>
              </a:ext>
            </a:extLst>
          </p:cNvPr>
          <p:cNvCxnSpPr>
            <a:cxnSpLocks/>
          </p:cNvCxnSpPr>
          <p:nvPr/>
        </p:nvCxnSpPr>
        <p:spPr>
          <a:xfrm>
            <a:off x="2815011" y="2518538"/>
            <a:ext cx="5294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9DC-1547-FB4D-8B24-E0E501777F87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819828" y="1860813"/>
            <a:ext cx="1031417" cy="475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F92AFC7-5CC8-7B4E-9343-CAFA88967080}"/>
              </a:ext>
            </a:extLst>
          </p:cNvPr>
          <p:cNvSpPr/>
          <p:nvPr/>
        </p:nvSpPr>
        <p:spPr>
          <a:xfrm>
            <a:off x="4886623" y="3016784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871B258-F454-814E-B707-CF4EBCF95A85}"/>
              </a:ext>
            </a:extLst>
          </p:cNvPr>
          <p:cNvSpPr/>
          <p:nvPr/>
        </p:nvSpPr>
        <p:spPr>
          <a:xfrm>
            <a:off x="5080640" y="323834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Shopping Cart 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CA5A89-ACEE-F144-B2D2-759DB4BACFF7}"/>
              </a:ext>
            </a:extLst>
          </p:cNvPr>
          <p:cNvSpPr txBox="1"/>
          <p:nvPr/>
        </p:nvSpPr>
        <p:spPr>
          <a:xfrm>
            <a:off x="6131378" y="2998762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F86BD04-7599-F34F-BAE4-CBEE86928168}"/>
              </a:ext>
            </a:extLst>
          </p:cNvPr>
          <p:cNvSpPr/>
          <p:nvPr/>
        </p:nvSpPr>
        <p:spPr>
          <a:xfrm>
            <a:off x="5080640" y="388760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944C4B-331B-D14D-BE3A-45B2735861A8}"/>
              </a:ext>
            </a:extLst>
          </p:cNvPr>
          <p:cNvSpPr txBox="1"/>
          <p:nvPr/>
        </p:nvSpPr>
        <p:spPr>
          <a:xfrm>
            <a:off x="4886623" y="4401151"/>
            <a:ext cx="888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D628BA-030A-B247-9C77-344651750F7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792348" y="3079220"/>
            <a:ext cx="1094275" cy="699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Left-Right Arrow 60">
            <a:extLst>
              <a:ext uri="{FF2B5EF4-FFF2-40B4-BE49-F238E27FC236}">
                <a16:creationId xmlns:a16="http://schemas.microsoft.com/office/drawing/2014/main" id="{CB7A614B-5C71-8941-B473-16212522E86C}"/>
              </a:ext>
            </a:extLst>
          </p:cNvPr>
          <p:cNvSpPr/>
          <p:nvPr/>
        </p:nvSpPr>
        <p:spPr>
          <a:xfrm rot="1200596">
            <a:off x="7052322" y="217993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62">
            <a:extLst>
              <a:ext uri="{FF2B5EF4-FFF2-40B4-BE49-F238E27FC236}">
                <a16:creationId xmlns:a16="http://schemas.microsoft.com/office/drawing/2014/main" id="{805683A8-03C8-714C-8A38-718D74854110}"/>
              </a:ext>
            </a:extLst>
          </p:cNvPr>
          <p:cNvSpPr/>
          <p:nvPr/>
        </p:nvSpPr>
        <p:spPr>
          <a:xfrm rot="20655768">
            <a:off x="7086655" y="336268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3558700A-F497-A44D-A4A1-C7BFE80EE3CA}"/>
              </a:ext>
            </a:extLst>
          </p:cNvPr>
          <p:cNvSpPr/>
          <p:nvPr/>
        </p:nvSpPr>
        <p:spPr>
          <a:xfrm>
            <a:off x="9554086" y="2771168"/>
            <a:ext cx="1390411" cy="857239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E39C3C-AB27-CC49-A93E-7AB8C2EE17E3}"/>
              </a:ext>
            </a:extLst>
          </p:cNvPr>
          <p:cNvSpPr txBox="1"/>
          <p:nvPr/>
        </p:nvSpPr>
        <p:spPr>
          <a:xfrm>
            <a:off x="5020540" y="4577194"/>
            <a:ext cx="20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J2EE 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939452" y="5359062"/>
            <a:ext cx="2731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is now used extensively on the server-side and led to the growth of the Enterprise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5B9D8F-8676-434B-948E-03FC34473A1B}"/>
              </a:ext>
            </a:extLst>
          </p:cNvPr>
          <p:cNvSpPr txBox="1"/>
          <p:nvPr/>
        </p:nvSpPr>
        <p:spPr>
          <a:xfrm rot="10800000" flipV="1">
            <a:off x="848139" y="5644247"/>
            <a:ext cx="273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are slowly being replaced!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3D84B7C-64A4-F940-8A67-E318C3506EC0}"/>
              </a:ext>
            </a:extLst>
          </p:cNvPr>
          <p:cNvSpPr/>
          <p:nvPr/>
        </p:nvSpPr>
        <p:spPr>
          <a:xfrm>
            <a:off x="11392477" y="1564743"/>
            <a:ext cx="799523" cy="21048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73E56E-8DF5-1F4F-A113-D6430109A9C7}"/>
              </a:ext>
            </a:extLst>
          </p:cNvPr>
          <p:cNvSpPr txBox="1"/>
          <p:nvPr/>
        </p:nvSpPr>
        <p:spPr>
          <a:xfrm rot="16200000">
            <a:off x="11019469" y="2349888"/>
            <a:ext cx="1545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WAREHOUSING</a:t>
            </a:r>
          </a:p>
        </p:txBody>
      </p:sp>
      <p:sp>
        <p:nvSpPr>
          <p:cNvPr id="72" name="Left-Right Arrow 71">
            <a:extLst>
              <a:ext uri="{FF2B5EF4-FFF2-40B4-BE49-F238E27FC236}">
                <a16:creationId xmlns:a16="http://schemas.microsoft.com/office/drawing/2014/main" id="{9F2EA15E-0A22-B94D-9365-5E43322188A9}"/>
              </a:ext>
            </a:extLst>
          </p:cNvPr>
          <p:cNvSpPr/>
          <p:nvPr/>
        </p:nvSpPr>
        <p:spPr>
          <a:xfrm>
            <a:off x="10615333" y="2596160"/>
            <a:ext cx="888818" cy="499539"/>
          </a:xfrm>
          <a:prstGeom prst="leftRightArrow">
            <a:avLst>
              <a:gd name="adj1" fmla="val 43534"/>
              <a:gd name="adj2" fmla="val 32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Deficiencies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235F8-E718-6E48-AD7D-F08F4044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06" y="3092598"/>
            <a:ext cx="5304194" cy="20521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241FFD-02C3-834A-979B-3139B0BCF237}"/>
              </a:ext>
            </a:extLst>
          </p:cNvPr>
          <p:cNvSpPr txBox="1"/>
          <p:nvPr/>
        </p:nvSpPr>
        <p:spPr>
          <a:xfrm>
            <a:off x="685800" y="1036235"/>
            <a:ext cx="105430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still the bottleneck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But then came multi-cores &amp; multi-CPU’s to push us forward (this meant more POSIX threads)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Reaching 10K concurrent connections was still an issue.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the underlying problem was shifted to</a:t>
            </a:r>
            <a:br>
              <a:rPr lang="en-US" sz="2800" dirty="0"/>
            </a:br>
            <a:r>
              <a:rPr lang="en-US" sz="2800" dirty="0"/>
              <a:t>multiple tiers there-by giving the </a:t>
            </a:r>
            <a:r>
              <a:rPr lang="en-US" sz="2800" u="sng" dirty="0"/>
              <a:t>illusion</a:t>
            </a:r>
            <a:br>
              <a:rPr lang="en-US" sz="2800" dirty="0"/>
            </a:br>
            <a:r>
              <a:rPr lang="en-US" sz="2800" dirty="0"/>
              <a:t>of scaling. But this new architecture </a:t>
            </a:r>
            <a:br>
              <a:rPr lang="en-US" sz="2800" dirty="0"/>
            </a:br>
            <a:r>
              <a:rPr lang="en-US" sz="2800" dirty="0"/>
              <a:t>gave rise to lookup services/RMI/JNDI</a:t>
            </a:r>
          </a:p>
          <a:p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B60FE-36CC-8C4D-A37C-6DAD30535C37}"/>
              </a:ext>
            </a:extLst>
          </p:cNvPr>
          <p:cNvSpPr txBox="1"/>
          <p:nvPr/>
        </p:nvSpPr>
        <p:spPr>
          <a:xfrm>
            <a:off x="1825890" y="5223420"/>
            <a:ext cx="8262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Rod Johnson who introduced the Java world to Spring / DI / IoC… which brought us to the “age of the simple-container”</a:t>
            </a:r>
          </a:p>
        </p:txBody>
      </p:sp>
    </p:spTree>
    <p:extLst>
      <p:ext uri="{BB962C8B-B14F-4D97-AF65-F5344CB8AC3E}">
        <p14:creationId xmlns:p14="http://schemas.microsoft.com/office/powerpoint/2010/main" val="253483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1482</Words>
  <Application>Microsoft Macintosh PowerPoint</Application>
  <PresentationFormat>Widescreen</PresentationFormat>
  <Paragraphs>233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Celestial</vt:lpstr>
      <vt:lpstr>Understanding Microservices</vt:lpstr>
      <vt:lpstr>Understanding OUR Human journey will help you identify where we are going and hopefully understand the place for microservices IN this journey and the future ahead</vt:lpstr>
      <vt:lpstr>Microservices – definition (current)</vt:lpstr>
      <vt:lpstr>Microservices – REALITY</vt:lpstr>
      <vt:lpstr>Legacy MONOLITHIC Application Structure</vt:lpstr>
      <vt:lpstr>Scaling out A Legacy MONOLITHIC Application</vt:lpstr>
      <vt:lpstr>Legacy MONOLITHIC Application Deficiencies</vt:lpstr>
      <vt:lpstr>Enterprise (J2EE) Application Structure</vt:lpstr>
      <vt:lpstr>Enterprise (J2EE) Application Deficiencies</vt:lpstr>
      <vt:lpstr>Age of THE Simple-Container</vt:lpstr>
      <vt:lpstr>Birth-Of-THE-Cloud vs The enterprise</vt:lpstr>
      <vt:lpstr>Data meets the Cloud… Event-Loop/kqueue</vt:lpstr>
      <vt:lpstr>Throughout this journey there has always been a need for a common set of core principles and services to make this technology evolution possible</vt:lpstr>
      <vt:lpstr>Microservices at 30,000 feet</vt:lpstr>
      <vt:lpstr>PowerPoint Presentation</vt:lpstr>
      <vt:lpstr>Evolving Tool CHAINS Example</vt:lpstr>
      <vt:lpstr>Common microservices Patterns</vt:lpstr>
      <vt:lpstr>Java GRAALVM – future DEFINED</vt:lpstr>
      <vt:lpstr>Javascript – Node.js – Cote.JS</vt:lpstr>
      <vt:lpstr>PowerPoint Presentation</vt:lpstr>
      <vt:lpstr>Node.js Misunderstood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Microservices</dc:title>
  <dc:creator>Venkatt Guhesan</dc:creator>
  <cp:lastModifiedBy>Venkatt Guhesan</cp:lastModifiedBy>
  <cp:revision>19</cp:revision>
  <dcterms:created xsi:type="dcterms:W3CDTF">2019-05-03T02:41:31Z</dcterms:created>
  <dcterms:modified xsi:type="dcterms:W3CDTF">2019-05-05T22:53:59Z</dcterms:modified>
</cp:coreProperties>
</file>